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2" r:id="rId2"/>
    <p:sldId id="358" r:id="rId3"/>
    <p:sldId id="359" r:id="rId4"/>
    <p:sldId id="299" r:id="rId5"/>
    <p:sldId id="314" r:id="rId6"/>
    <p:sldId id="360" r:id="rId7"/>
    <p:sldId id="351" r:id="rId8"/>
    <p:sldId id="352" r:id="rId9"/>
    <p:sldId id="354" r:id="rId10"/>
    <p:sldId id="361" r:id="rId11"/>
    <p:sldId id="362" r:id="rId12"/>
    <p:sldId id="363" r:id="rId13"/>
    <p:sldId id="336" r:id="rId14"/>
    <p:sldId id="276" r:id="rId15"/>
    <p:sldId id="345" r:id="rId16"/>
    <p:sldId id="297" r:id="rId17"/>
    <p:sldId id="337" r:id="rId18"/>
    <p:sldId id="338" r:id="rId19"/>
    <p:sldId id="340" r:id="rId20"/>
    <p:sldId id="296" r:id="rId21"/>
    <p:sldId id="284" r:id="rId22"/>
    <p:sldId id="320" r:id="rId23"/>
    <p:sldId id="328" r:id="rId24"/>
    <p:sldId id="324" r:id="rId25"/>
    <p:sldId id="307" r:id="rId26"/>
    <p:sldId id="330" r:id="rId27"/>
    <p:sldId id="279" r:id="rId28"/>
    <p:sldId id="323" r:id="rId29"/>
    <p:sldId id="322" r:id="rId30"/>
    <p:sldId id="321" r:id="rId31"/>
    <p:sldId id="308" r:id="rId32"/>
    <p:sldId id="327" r:id="rId33"/>
    <p:sldId id="326" r:id="rId34"/>
    <p:sldId id="355" r:id="rId35"/>
    <p:sldId id="333" r:id="rId36"/>
    <p:sldId id="343" r:id="rId37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412" autoAdjust="0"/>
    <p:restoredTop sz="94700" autoAdjust="0"/>
  </p:normalViewPr>
  <p:slideViewPr>
    <p:cSldViewPr>
      <p:cViewPr varScale="1">
        <p:scale>
          <a:sx n="86" d="100"/>
          <a:sy n="86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D7A86DE-D89D-4D08-AA06-4D2D50C8DA11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1E2713F-CBFD-4815-88C3-0FA9F4F4BA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50EB1-1F94-4DAE-A238-FB8B6E3471CA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ABFD9-DCB1-44BA-96F7-36E2911C87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ABFD9-DCB1-44BA-96F7-36E2911C87A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D28A-1680-42C7-B3FD-573A93231F15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67C2-D516-420C-8026-50F0DE90D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Colorado Inactive Uranium Mine Reclamation Health and Safety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5105400"/>
            <a:ext cx="53340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Steve Renner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Senior Project Manager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Colorado Inactive Mine Reclamation Program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Grand Junction, Colorado</a:t>
            </a:r>
          </a:p>
        </p:txBody>
      </p:sp>
      <p:pic>
        <p:nvPicPr>
          <p:cNvPr id="5" name="Content Placeholder 9" descr="uranium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819400"/>
            <a:ext cx="4041775" cy="3018857"/>
          </a:xfrm>
          <a:prstGeom prst="rect">
            <a:avLst/>
          </a:prstGeom>
        </p:spPr>
      </p:pic>
      <p:pic>
        <p:nvPicPr>
          <p:cNvPr id="6" name="Content Placeholder 5" descr="rad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4040188" cy="303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Few inactive uranium mine reclamation projects  1990’s, early 2000’s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Reclamation construction ramps up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Recognition of Alpha hazard</a:t>
            </a:r>
            <a:endParaRPr lang="en-US" dirty="0"/>
          </a:p>
        </p:txBody>
      </p:sp>
      <p:pic>
        <p:nvPicPr>
          <p:cNvPr id="5" name="Content Placeholder 5" descr="trailer 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9471" y="2819400"/>
            <a:ext cx="429452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Developed Alpha centered Health and Safety Guidelines;</a:t>
            </a:r>
          </a:p>
          <a:p>
            <a:endParaRPr lang="en-US" dirty="0" smtClean="0"/>
          </a:p>
          <a:p>
            <a:r>
              <a:rPr lang="en-US" dirty="0" smtClean="0"/>
              <a:t>Establish exposure limitations;</a:t>
            </a:r>
          </a:p>
          <a:p>
            <a:endParaRPr lang="en-US" dirty="0" smtClean="0"/>
          </a:p>
          <a:p>
            <a:r>
              <a:rPr lang="en-US" dirty="0" smtClean="0"/>
              <a:t>PPE dependent;</a:t>
            </a:r>
          </a:p>
          <a:p>
            <a:endParaRPr lang="en-US" dirty="0" smtClean="0"/>
          </a:p>
          <a:p>
            <a:r>
              <a:rPr lang="en-US" dirty="0" smtClean="0"/>
              <a:t>NIOSH study 2012</a:t>
            </a:r>
            <a:endParaRPr lang="en-US" dirty="0"/>
          </a:p>
        </p:txBody>
      </p:sp>
      <p:pic>
        <p:nvPicPr>
          <p:cNvPr id="5" name="Content Placeholder 5" descr="trailer 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9471" y="2819400"/>
            <a:ext cx="429452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NIOSH results in:</a:t>
            </a:r>
          </a:p>
          <a:p>
            <a:pPr lvl="1"/>
            <a:r>
              <a:rPr lang="en-US" dirty="0" smtClean="0"/>
              <a:t>Minor reduction in exposure limitations;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Dependence on cultural / engineered controls versus PPE as primary protection;</a:t>
            </a:r>
          </a:p>
          <a:p>
            <a:endParaRPr lang="en-US" dirty="0" smtClean="0"/>
          </a:p>
          <a:p>
            <a:r>
              <a:rPr lang="en-US" dirty="0" smtClean="0"/>
              <a:t>NIOSH endorses Colorado protocols;</a:t>
            </a:r>
          </a:p>
          <a:p>
            <a:endParaRPr lang="en-US" dirty="0" smtClean="0"/>
          </a:p>
          <a:p>
            <a:r>
              <a:rPr lang="en-US" dirty="0" smtClean="0"/>
              <a:t>BLM evaluating whether to adopt nationally.</a:t>
            </a:r>
          </a:p>
        </p:txBody>
      </p:sp>
      <p:pic>
        <p:nvPicPr>
          <p:cNvPr id="5" name="Content Placeholder 5" descr="trailer 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9471" y="2819400"/>
            <a:ext cx="429452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4724400" cy="46370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Radon Progeny are of concern at inactive uranium mines due to many </a:t>
            </a:r>
            <a:r>
              <a:rPr lang="en-US" sz="2800" dirty="0" smtClean="0"/>
              <a:t>factors </a:t>
            </a:r>
            <a:r>
              <a:rPr lang="en-US" sz="2800" dirty="0" smtClean="0"/>
              <a:t>including </a:t>
            </a:r>
            <a:r>
              <a:rPr lang="en-US" sz="2800" b="1" dirty="0" smtClean="0"/>
              <a:t>mine atmosphere</a:t>
            </a:r>
            <a:r>
              <a:rPr lang="en-US" sz="2800" dirty="0" smtClean="0"/>
              <a:t>, and placement of safety closures within a mine entry;</a:t>
            </a:r>
          </a:p>
          <a:p>
            <a:endParaRPr lang="en-US" sz="2800" dirty="0" smtClean="0"/>
          </a:p>
          <a:p>
            <a:r>
              <a:rPr lang="en-US" sz="2800" dirty="0" smtClean="0"/>
              <a:t>Radon Progeny emit from recesses of underground mines; </a:t>
            </a:r>
            <a:r>
              <a:rPr lang="en-US" sz="2800" b="1" dirty="0" smtClean="0"/>
              <a:t>are airborne and have an affinity for dust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7" name="Content Placeholder 4" descr="radon2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286000"/>
            <a:ext cx="2475947" cy="2886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IMRP Approach to Radiation Hazards at Inactive Uranium 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 radiation hazards;</a:t>
            </a:r>
          </a:p>
          <a:p>
            <a:endParaRPr lang="en-US" dirty="0" smtClean="0"/>
          </a:p>
          <a:p>
            <a:r>
              <a:rPr lang="en-US" dirty="0" smtClean="0"/>
              <a:t>Keep in perspective with other inherent site hazards;</a:t>
            </a:r>
          </a:p>
          <a:p>
            <a:endParaRPr lang="en-US" dirty="0" smtClean="0"/>
          </a:p>
          <a:p>
            <a:r>
              <a:rPr lang="en-US" dirty="0" smtClean="0"/>
              <a:t>Minimize potential health risks.</a:t>
            </a:r>
            <a:endParaRPr lang="en-US" dirty="0"/>
          </a:p>
        </p:txBody>
      </p:sp>
      <p:pic>
        <p:nvPicPr>
          <p:cNvPr id="5" name="Content Placeholder 4" descr="DSCN17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59792" y="2057400"/>
            <a:ext cx="47752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1"/>
            <a:ext cx="85344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en-US" sz="3600" b="1" u="sng" dirty="0" smtClean="0"/>
              <a:t>ALARA</a:t>
            </a:r>
          </a:p>
          <a:p>
            <a:pPr algn="ctr"/>
            <a:r>
              <a:rPr lang="en-US" sz="2000" i="1" dirty="0" smtClean="0"/>
              <a:t>(</a:t>
            </a:r>
            <a:r>
              <a:rPr lang="en-US" sz="2400" b="1" i="1" dirty="0" smtClean="0"/>
              <a:t>A</a:t>
            </a:r>
            <a:r>
              <a:rPr lang="en-US" sz="2400" i="1" dirty="0" smtClean="0"/>
              <a:t>s </a:t>
            </a:r>
            <a:r>
              <a:rPr lang="en-US" sz="2400" b="1" i="1" dirty="0" smtClean="0"/>
              <a:t>L</a:t>
            </a:r>
            <a:r>
              <a:rPr lang="en-US" sz="2400" i="1" dirty="0" smtClean="0"/>
              <a:t>ow </a:t>
            </a:r>
            <a:r>
              <a:rPr lang="en-US" sz="2400" b="1" i="1" dirty="0" smtClean="0"/>
              <a:t>A</a:t>
            </a:r>
            <a:r>
              <a:rPr lang="en-US" sz="2400" i="1" dirty="0" smtClean="0"/>
              <a:t>s </a:t>
            </a:r>
            <a:r>
              <a:rPr lang="en-US" sz="2400" b="1" i="1" dirty="0" smtClean="0"/>
              <a:t>R</a:t>
            </a:r>
            <a:r>
              <a:rPr lang="en-US" sz="2400" i="1" dirty="0" smtClean="0"/>
              <a:t>easonably </a:t>
            </a:r>
            <a:r>
              <a:rPr lang="en-US" sz="2400" b="1" i="1" dirty="0" smtClean="0"/>
              <a:t>A</a:t>
            </a:r>
            <a:r>
              <a:rPr lang="en-US" sz="2400" i="1" dirty="0" smtClean="0"/>
              <a:t>chievable</a:t>
            </a:r>
            <a:r>
              <a:rPr lang="en-US" sz="2000" i="1" dirty="0" smtClean="0"/>
              <a:t>)</a:t>
            </a:r>
          </a:p>
          <a:p>
            <a:pPr algn="ctr"/>
            <a:endParaRPr lang="en-US" sz="2000" dirty="0" smtClean="0"/>
          </a:p>
          <a:p>
            <a:r>
              <a:rPr lang="en-US" sz="2000" dirty="0" smtClean="0"/>
              <a:t>The ALARA principle arises from the fact that infinite time, effort and money could be spent in attempting to reduce risk to zero. </a:t>
            </a:r>
          </a:p>
          <a:p>
            <a:endParaRPr lang="en-US" sz="2000" dirty="0" smtClean="0"/>
          </a:p>
          <a:p>
            <a:r>
              <a:rPr lang="en-US" sz="2000" dirty="0" smtClean="0"/>
              <a:t>ALARA is not simply a quantitative measure of benefit against detriment. </a:t>
            </a:r>
          </a:p>
          <a:p>
            <a:endParaRPr lang="en-US" sz="2000" dirty="0" smtClean="0"/>
          </a:p>
          <a:p>
            <a:r>
              <a:rPr lang="en-US" sz="2000" dirty="0" smtClean="0"/>
              <a:t>ALARA is a best common practice of balancing potential risk and potential benefit.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b="1" dirty="0" smtClean="0"/>
              <a:t>For IMRP, this means that we take appropriate precautions to ensure no one becomes sick as a result of performing work tasks at Inactive Uranium Mines.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To that end, IMRP has developed health and safety protocols which are protective of individuals working at these unique sites.</a:t>
            </a:r>
          </a:p>
          <a:p>
            <a:r>
              <a:rPr lang="en-US" sz="2000" dirty="0" smtClean="0"/>
              <a:t> </a:t>
            </a:r>
          </a:p>
          <a:p>
            <a:endParaRPr lang="en-US" sz="1400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Alpha</a:t>
            </a:r>
            <a:r>
              <a:rPr lang="en-US" b="1" dirty="0" smtClean="0"/>
              <a:t> -</a:t>
            </a:r>
            <a:r>
              <a:rPr lang="en-US" dirty="0" smtClean="0"/>
              <a:t> airflow dependent – use respirator or evacuate</a:t>
            </a:r>
          </a:p>
          <a:p>
            <a:r>
              <a:rPr lang="en-US" b="1" u="sng" dirty="0" smtClean="0"/>
              <a:t>Beta</a:t>
            </a:r>
            <a:r>
              <a:rPr lang="en-US" b="1" dirty="0" smtClean="0"/>
              <a:t> –</a:t>
            </a:r>
            <a:r>
              <a:rPr lang="en-US" dirty="0" smtClean="0"/>
              <a:t> inconsequential at abandoned mine sites (may be of concern at concentrating facilities)</a:t>
            </a:r>
          </a:p>
          <a:p>
            <a:r>
              <a:rPr lang="en-US" b="1" u="sng" dirty="0" smtClean="0"/>
              <a:t>Gamma</a:t>
            </a:r>
            <a:r>
              <a:rPr lang="en-US" b="1" dirty="0" smtClean="0"/>
              <a:t> –</a:t>
            </a:r>
            <a:r>
              <a:rPr lang="en-US" dirty="0" smtClean="0"/>
              <a:t> shielding impractical; limit time of exposure and maximize distance from source.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IMRP Approach to Radiation Hazards at Inactive Uranium 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policy guidance that places safety burden on both staff and contractors;</a:t>
            </a:r>
          </a:p>
          <a:p>
            <a:endParaRPr lang="en-US" dirty="0" smtClean="0"/>
          </a:p>
          <a:p>
            <a:r>
              <a:rPr lang="en-US" dirty="0" smtClean="0"/>
              <a:t>Staff makes gamma and radon progeny measurements at each site.</a:t>
            </a:r>
          </a:p>
          <a:p>
            <a:endParaRPr lang="en-US" dirty="0" smtClean="0"/>
          </a:p>
          <a:p>
            <a:r>
              <a:rPr lang="en-US" dirty="0" smtClean="0"/>
              <a:t>Contractor reacts to potential hazards by taking proactive steps during construction.</a:t>
            </a:r>
          </a:p>
          <a:p>
            <a:endParaRPr lang="en-US" dirty="0"/>
          </a:p>
        </p:txBody>
      </p:sp>
      <p:pic>
        <p:nvPicPr>
          <p:cNvPr id="5" name="Content Placeholder 4" descr="collapsingent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IMRP Approach to Radiation Hazards at Inactive Uranium 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Alpha, gamma measurements drive monitoring and hazard mitigation requirements; </a:t>
            </a:r>
          </a:p>
          <a:p>
            <a:endParaRPr lang="en-US" dirty="0" smtClean="0"/>
          </a:p>
          <a:p>
            <a:r>
              <a:rPr lang="en-US" dirty="0" smtClean="0"/>
              <a:t>Hazard mitigation requirements are binding part of construction contracts.</a:t>
            </a:r>
          </a:p>
          <a:p>
            <a:endParaRPr lang="en-US" dirty="0"/>
          </a:p>
        </p:txBody>
      </p:sp>
      <p:pic>
        <p:nvPicPr>
          <p:cNvPr id="5" name="Content Placeholder 4" descr="trailer 1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200400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Safety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572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Everyone goes home safely at the end of the day;</a:t>
            </a:r>
          </a:p>
          <a:p>
            <a:endParaRPr lang="en-US" dirty="0" smtClean="0"/>
          </a:p>
          <a:p>
            <a:r>
              <a:rPr lang="en-US" dirty="0" smtClean="0"/>
              <a:t>No impacts to our health from work;</a:t>
            </a:r>
          </a:p>
          <a:p>
            <a:endParaRPr lang="en-US" dirty="0" smtClean="0"/>
          </a:p>
          <a:p>
            <a:r>
              <a:rPr lang="en-US" dirty="0" smtClean="0"/>
              <a:t>Hazard mitigation is appropriate for risk;</a:t>
            </a:r>
          </a:p>
          <a:p>
            <a:endParaRPr lang="en-US" dirty="0" smtClean="0"/>
          </a:p>
          <a:p>
            <a:r>
              <a:rPr lang="en-US" dirty="0" smtClean="0"/>
              <a:t>PPE does not enhance risk from other job site hazards.</a:t>
            </a:r>
          </a:p>
          <a:p>
            <a:endParaRPr lang="en-US" dirty="0"/>
          </a:p>
        </p:txBody>
      </p:sp>
      <p:pic>
        <p:nvPicPr>
          <p:cNvPr id="5" name="Content Placeholder 4" descr="crappyent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Safety Principles</a:t>
            </a:r>
            <a:br>
              <a:rPr lang="en-US" dirty="0" smtClean="0"/>
            </a:br>
            <a:r>
              <a:rPr lang="en-US" sz="3600" dirty="0" smtClean="0"/>
              <a:t>Define Acceptable Exposure (Dose)</a:t>
            </a:r>
            <a:br>
              <a:rPr lang="en-US" sz="3600" dirty="0" smtClean="0"/>
            </a:br>
            <a:r>
              <a:rPr lang="en-US" sz="3100" dirty="0" smtClean="0"/>
              <a:t>Administrative Goals: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Radon progeny exposure not to exceed 1.55 Working Level Months / Year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Contractor staff at no more than 1,000 hours / year exposure time;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IMRP staff at no more than 800 hours / year exposure </a:t>
            </a:r>
            <a:r>
              <a:rPr lang="en-US" dirty="0" smtClean="0"/>
              <a:t>time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0687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Gamma exposure not to exceed 2.0 </a:t>
            </a:r>
            <a:r>
              <a:rPr lang="en-US" dirty="0" err="1" smtClean="0"/>
              <a:t>Rem</a:t>
            </a:r>
            <a:r>
              <a:rPr lang="en-US" dirty="0" smtClean="0"/>
              <a:t> / Year</a:t>
            </a:r>
          </a:p>
          <a:p>
            <a:endParaRPr lang="en-US" dirty="0" smtClean="0"/>
          </a:p>
          <a:p>
            <a:r>
              <a:rPr lang="en-US" dirty="0" smtClean="0"/>
              <a:t>Monitor </a:t>
            </a:r>
            <a:r>
              <a:rPr lang="en-US" dirty="0" smtClean="0"/>
              <a:t>and record time and average gamma on site;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 Division of Reclamation, Mining and Safety, Inactive Mine Reclamation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Safeguard public from hazards presented by inactive mines;</a:t>
            </a:r>
          </a:p>
          <a:p>
            <a:r>
              <a:rPr lang="en-US" dirty="0" smtClean="0"/>
              <a:t>Identify sites;</a:t>
            </a:r>
          </a:p>
          <a:p>
            <a:r>
              <a:rPr lang="en-US" dirty="0" smtClean="0"/>
              <a:t>Define issues;</a:t>
            </a:r>
          </a:p>
          <a:p>
            <a:r>
              <a:rPr lang="en-US" dirty="0" smtClean="0"/>
              <a:t>Design solutions;</a:t>
            </a:r>
          </a:p>
          <a:p>
            <a:r>
              <a:rPr lang="en-US" dirty="0" smtClean="0"/>
              <a:t>Construct solution using third party contractors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Background </a:t>
            </a:r>
            <a:br>
              <a:rPr lang="en-US" dirty="0" smtClean="0"/>
            </a:br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Gamma measured and recorded at each site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Measurements located with GPS (Restoration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Personal dosimetry required for all personnel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Time on site recorded for all personnel.</a:t>
            </a:r>
            <a:endParaRPr lang="en-US" dirty="0"/>
          </a:p>
        </p:txBody>
      </p:sp>
      <p:pic>
        <p:nvPicPr>
          <p:cNvPr id="7" name="Content Placeholder 6" descr="dougscintillome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34408" y="1905000"/>
            <a:ext cx="4630208" cy="3472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Background </a:t>
            </a:r>
            <a:br>
              <a:rPr lang="en-US" dirty="0" smtClean="0"/>
            </a:br>
            <a:r>
              <a:rPr lang="en-US" dirty="0" smtClean="0"/>
              <a:t>Radon Progeny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495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Radon Survey</a:t>
            </a:r>
          </a:p>
          <a:p>
            <a:pPr lvl="1"/>
            <a:r>
              <a:rPr lang="en-US" sz="2800" dirty="0" smtClean="0"/>
              <a:t>Using real time instrument;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Portable, moderately rugged machine;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Provides measurement in milli Working Levels;</a:t>
            </a:r>
          </a:p>
          <a:p>
            <a:pPr lvl="1"/>
            <a:endParaRPr lang="en-US" dirty="0" smtClean="0"/>
          </a:p>
        </p:txBody>
      </p:sp>
      <p:pic>
        <p:nvPicPr>
          <p:cNvPr id="6" name="Picture 2" descr="http://www.bladewerx.com/BW-images/Products/SabreAlert2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88384"/>
            <a:ext cx="3352800" cy="384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Safety Precautions</a:t>
            </a:r>
            <a:br>
              <a:rPr lang="en-US" dirty="0" smtClean="0"/>
            </a:br>
            <a:r>
              <a:rPr lang="en-US" dirty="0" smtClean="0"/>
              <a:t>Radon Progeny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Multiple measurements per </a:t>
            </a:r>
            <a:r>
              <a:rPr lang="en-US" dirty="0" smtClean="0"/>
              <a:t>site pre-construction;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Continual measurement during Construction.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Highest recorded measurement dictates safety requirements.</a:t>
            </a:r>
          </a:p>
          <a:p>
            <a:endParaRPr lang="en-US" dirty="0"/>
          </a:p>
        </p:txBody>
      </p:sp>
      <p:pic>
        <p:nvPicPr>
          <p:cNvPr id="5" name="Content Placeholder 4" descr="sabrealertatent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Safety Precautions</a:t>
            </a:r>
            <a:br>
              <a:rPr lang="en-US" dirty="0" smtClean="0"/>
            </a:br>
            <a:r>
              <a:rPr lang="en-US" sz="2700" dirty="0" smtClean="0"/>
              <a:t>Radiation Field Survey 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Entry Type and connectivity to adjacent entries;</a:t>
            </a:r>
          </a:p>
          <a:p>
            <a:endParaRPr lang="en-US" dirty="0" smtClean="0"/>
          </a:p>
          <a:p>
            <a:r>
              <a:rPr lang="en-US" dirty="0" smtClean="0"/>
              <a:t>Mine </a:t>
            </a:r>
            <a:r>
              <a:rPr lang="en-US" dirty="0" smtClean="0"/>
              <a:t>Ventilation Characteristics;</a:t>
            </a:r>
          </a:p>
          <a:p>
            <a:endParaRPr lang="en-US" dirty="0" smtClean="0"/>
          </a:p>
          <a:p>
            <a:r>
              <a:rPr lang="en-US" dirty="0" smtClean="0"/>
              <a:t>Weather observation (barometric pressure variation);</a:t>
            </a:r>
          </a:p>
          <a:p>
            <a:endParaRPr lang="en-US" dirty="0" smtClean="0"/>
          </a:p>
          <a:p>
            <a:r>
              <a:rPr lang="en-US" dirty="0" smtClean="0"/>
              <a:t>Gamma Measurements at entry and waste dump;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Content Placeholder 5" descr="gammat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4114800"/>
            <a:ext cx="3327400" cy="2495550"/>
          </a:xfrm>
        </p:spPr>
      </p:pic>
      <p:pic>
        <p:nvPicPr>
          <p:cNvPr id="5" name="Content Placeholder 4" descr="dougsettingmeter908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257300"/>
            <a:ext cx="3523192" cy="264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Radon Progeny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5135563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dirty="0" smtClean="0"/>
              <a:t>- No controls or PPE required at or </a:t>
            </a:r>
            <a:r>
              <a:rPr lang="en-US" u="sng" dirty="0" smtClean="0"/>
              <a:t>below </a:t>
            </a:r>
            <a:r>
              <a:rPr lang="en-US" b="1" u="sng" dirty="0" smtClean="0"/>
              <a:t>0.09 Working Levels</a:t>
            </a:r>
            <a:r>
              <a:rPr lang="en-US" u="sng" dirty="0" smtClean="0"/>
              <a:t>;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b="1" dirty="0" smtClean="0"/>
              <a:t>0.10 – 2.45 WL:  </a:t>
            </a:r>
            <a:r>
              <a:rPr lang="en-US" sz="2800" dirty="0" smtClean="0"/>
              <a:t>Implement cultural practices / engineering controls;  I/2 Face P100 MSHA / NIOSH Respirator (PPE); 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dougmeterrespirator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905000"/>
            <a:ext cx="3864634" cy="3531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Radon Progeny Safety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2.46 – 5.01 Working Levels</a:t>
            </a:r>
          </a:p>
          <a:p>
            <a:r>
              <a:rPr lang="en-US" dirty="0" smtClean="0"/>
              <a:t>Positive ventilation of work area required prior to entry;</a:t>
            </a:r>
            <a:r>
              <a:rPr lang="en-US" b="1" dirty="0" smtClean="0"/>
              <a:t>  </a:t>
            </a:r>
            <a:r>
              <a:rPr lang="en-US" dirty="0" smtClean="0"/>
              <a:t>Implement cultural practices / engineering controls;  PPE;</a:t>
            </a:r>
          </a:p>
          <a:p>
            <a:endParaRPr lang="en-US" dirty="0" smtClean="0"/>
          </a:p>
          <a:p>
            <a:r>
              <a:rPr lang="en-US" b="1" dirty="0" smtClean="0"/>
              <a:t>5.02 Working Levels and over: </a:t>
            </a:r>
            <a:r>
              <a:rPr lang="en-US" dirty="0" smtClean="0"/>
              <a:t>Entry only with Self Contained Breathing Apparatus (Certification to use equipment required).</a:t>
            </a:r>
            <a:endParaRPr lang="en-US" dirty="0"/>
          </a:p>
        </p:txBody>
      </p:sp>
      <p:pic>
        <p:nvPicPr>
          <p:cNvPr id="5" name="Content Placeholder 4" descr="radsignatent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133600"/>
            <a:ext cx="4412192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Radon Progeny Standards / Recommendations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u="sng" dirty="0" smtClean="0"/>
              <a:t>MSHA:</a:t>
            </a:r>
          </a:p>
          <a:p>
            <a:endParaRPr lang="en-US" b="1" i="1" dirty="0" smtClean="0"/>
          </a:p>
          <a:p>
            <a:r>
              <a:rPr lang="en-US" dirty="0" smtClean="0"/>
              <a:t>½ face respirator at        1 - 5 WL</a:t>
            </a:r>
          </a:p>
          <a:p>
            <a:endParaRPr lang="en-US" dirty="0" smtClean="0"/>
          </a:p>
          <a:p>
            <a:r>
              <a:rPr lang="en-US" dirty="0" smtClean="0"/>
              <a:t>Ventilate work area at   5 – 10 WL</a:t>
            </a:r>
          </a:p>
          <a:p>
            <a:endParaRPr lang="en-US" dirty="0" smtClean="0"/>
          </a:p>
          <a:p>
            <a:r>
              <a:rPr lang="en-US" dirty="0" smtClean="0"/>
              <a:t>SCBA at 10 + WL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u="sng" dirty="0" smtClean="0"/>
              <a:t>NIOSH:</a:t>
            </a:r>
          </a:p>
          <a:p>
            <a:endParaRPr lang="en-US" b="1" i="1" dirty="0" smtClean="0"/>
          </a:p>
          <a:p>
            <a:r>
              <a:rPr lang="en-US" dirty="0" smtClean="0"/>
              <a:t>Suggests initial PPE at 0.08 WL;</a:t>
            </a:r>
          </a:p>
          <a:p>
            <a:endParaRPr lang="en-US" dirty="0" smtClean="0"/>
          </a:p>
          <a:p>
            <a:r>
              <a:rPr lang="en-US" dirty="0" smtClean="0"/>
              <a:t>Calculated based on 2,000 hours of exposure per year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 Cultural and Engineering Practices, Alpha </a:t>
            </a:r>
            <a:br>
              <a:rPr lang="en-US" dirty="0" smtClean="0"/>
            </a:br>
            <a:r>
              <a:rPr lang="en-US" sz="3100" dirty="0" smtClean="0"/>
              <a:t>Sequence and Methods of Closure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03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work so that natural ventilation acts to surpress exposure;</a:t>
            </a:r>
          </a:p>
          <a:p>
            <a:endParaRPr lang="en-US" dirty="0" smtClean="0"/>
          </a:p>
          <a:p>
            <a:r>
              <a:rPr lang="en-US" dirty="0" smtClean="0"/>
              <a:t>Dust suppression during work;</a:t>
            </a:r>
          </a:p>
          <a:p>
            <a:endParaRPr lang="en-US" dirty="0" smtClean="0"/>
          </a:p>
          <a:p>
            <a:r>
              <a:rPr lang="en-US" dirty="0" smtClean="0"/>
              <a:t>Construct Brattice or form-fit atmosphere barrier prior to work;</a:t>
            </a:r>
          </a:p>
          <a:p>
            <a:endParaRPr lang="en-US" dirty="0" smtClean="0"/>
          </a:p>
          <a:p>
            <a:r>
              <a:rPr lang="en-US" dirty="0" smtClean="0"/>
              <a:t>PPE may be relaxed for mechanical shaft and adit backfills.</a:t>
            </a:r>
            <a:endParaRPr lang="en-US" dirty="0"/>
          </a:p>
        </p:txBody>
      </p:sp>
      <p:pic>
        <p:nvPicPr>
          <p:cNvPr id="5" name="Content Placeholder 4" descr="312Af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59792" y="2057400"/>
            <a:ext cx="4579408" cy="3434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 Cultural and Engineering Practices, Alpha 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r>
              <a:rPr lang="en-US" sz="3200" dirty="0" smtClean="0"/>
              <a:t>Construction Methods to Minimize Exposure Risk :</a:t>
            </a:r>
          </a:p>
          <a:p>
            <a:endParaRPr lang="en-US" dirty="0" smtClean="0"/>
          </a:p>
          <a:p>
            <a:pPr lvl="1"/>
            <a:r>
              <a:rPr lang="en-US" sz="2800" dirty="0" smtClean="0"/>
              <a:t>Use of water to control dust at bulkhead closure </a:t>
            </a:r>
            <a:endParaRPr lang="en-US" sz="2800" dirty="0"/>
          </a:p>
        </p:txBody>
      </p:sp>
      <p:pic>
        <p:nvPicPr>
          <p:cNvPr id="7" name="Content Placeholder 6" descr="trailer 1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3000376" cy="5334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Cultural and Engineering Practices, 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sz="3200" dirty="0" smtClean="0"/>
              <a:t>Construction Methods to Minimize Exposure Risk:</a:t>
            </a:r>
          </a:p>
          <a:p>
            <a:endParaRPr lang="en-US" dirty="0" smtClean="0"/>
          </a:p>
          <a:p>
            <a:pPr lvl="1"/>
            <a:r>
              <a:rPr lang="en-US" sz="2800" dirty="0" smtClean="0"/>
              <a:t>Use of barricade to reduce or eliminate air flow</a:t>
            </a:r>
            <a:endParaRPr lang="en-US" sz="2800" dirty="0"/>
          </a:p>
        </p:txBody>
      </p:sp>
      <p:pic>
        <p:nvPicPr>
          <p:cNvPr id="5" name="Content Placeholder 4" descr="bratticeand me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133600"/>
            <a:ext cx="525780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r>
              <a:rPr lang="en-US" dirty="0" smtClean="0"/>
              <a:t>Construction (reclamation) generally consists of building Mine Safety Closures;</a:t>
            </a:r>
          </a:p>
          <a:p>
            <a:r>
              <a:rPr lang="en-US" dirty="0" smtClean="0"/>
              <a:t>Staff on site before, during reclamation;</a:t>
            </a:r>
          </a:p>
          <a:p>
            <a:r>
              <a:rPr lang="en-US" dirty="0" smtClean="0"/>
              <a:t>Contractor on site during reclamation;</a:t>
            </a:r>
          </a:p>
          <a:p>
            <a:r>
              <a:rPr lang="en-US" dirty="0" smtClean="0"/>
              <a:t>Some work on surface, some underground.</a:t>
            </a:r>
            <a:endParaRPr lang="en-US" dirty="0"/>
          </a:p>
        </p:txBody>
      </p:sp>
      <p:pic>
        <p:nvPicPr>
          <p:cNvPr id="5" name="Content Placeholder 4" descr="312Bef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505200"/>
            <a:ext cx="2397078" cy="3188208"/>
          </a:xfrm>
          <a:prstGeom prst="rect">
            <a:avLst/>
          </a:prstGeom>
        </p:spPr>
      </p:pic>
      <p:pic>
        <p:nvPicPr>
          <p:cNvPr id="4" name="Content Placeholder 4" descr="312Af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4274608" cy="3205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Cultural and Engineering Practices, 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Construction Methods to Minimize Exposure Risk:</a:t>
            </a:r>
          </a:p>
          <a:p>
            <a:pPr lvl="1"/>
            <a:r>
              <a:rPr lang="en-US" sz="2600" dirty="0" smtClean="0"/>
              <a:t>Define ventilation patterns so outcasting at construction area is minimized or eliminated;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Accommodate barometric changes in work schedule.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6" descr="trailer 0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00199"/>
            <a:ext cx="3886200" cy="5181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Cultural and Engineering Practices, 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525963"/>
          </a:xfrm>
        </p:spPr>
        <p:txBody>
          <a:bodyPr/>
          <a:lstStyle/>
          <a:p>
            <a:r>
              <a:rPr lang="en-US" sz="3200" dirty="0" smtClean="0"/>
              <a:t>Construction Methods to Minimize Exposure Risk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Work away from radon rich environment</a:t>
            </a:r>
            <a:endParaRPr lang="en-US" dirty="0"/>
          </a:p>
        </p:txBody>
      </p:sp>
      <p:pic>
        <p:nvPicPr>
          <p:cNvPr id="7" name="Content Placeholder 6" descr="2nd load 0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057400"/>
            <a:ext cx="4589929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Cultural and Engineering Practices, Gamma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525963"/>
          </a:xfrm>
        </p:spPr>
        <p:txBody>
          <a:bodyPr/>
          <a:lstStyle/>
          <a:p>
            <a:r>
              <a:rPr lang="en-US" sz="3200" dirty="0" smtClean="0"/>
              <a:t>Construction Methods to Minimize Exposure Risk:</a:t>
            </a:r>
          </a:p>
          <a:p>
            <a:endParaRPr lang="en-US" dirty="0" smtClean="0"/>
          </a:p>
          <a:p>
            <a:r>
              <a:rPr lang="en-US" dirty="0" smtClean="0"/>
              <a:t>Use of equipment with enclosed, positive ventilation cab</a:t>
            </a:r>
            <a:endParaRPr lang="en-US" dirty="0"/>
          </a:p>
        </p:txBody>
      </p:sp>
      <p:pic>
        <p:nvPicPr>
          <p:cNvPr id="5" name="Content Placeholder 4" descr="gammaenclosedcab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96808" y="2057400"/>
            <a:ext cx="49784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Cultural and Engineering Practices, Gamma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525963"/>
          </a:xfrm>
        </p:spPr>
        <p:txBody>
          <a:bodyPr/>
          <a:lstStyle/>
          <a:p>
            <a:r>
              <a:rPr lang="en-US" dirty="0" smtClean="0"/>
              <a:t>Construction Methods to Minimize Exposure Risk:</a:t>
            </a:r>
          </a:p>
          <a:p>
            <a:endParaRPr lang="en-US" dirty="0" smtClean="0"/>
          </a:p>
          <a:p>
            <a:r>
              <a:rPr lang="en-US" dirty="0" smtClean="0"/>
              <a:t>Use of water to eliminate dust during earthwork</a:t>
            </a:r>
            <a:endParaRPr lang="en-US" dirty="0"/>
          </a:p>
        </p:txBody>
      </p:sp>
      <p:pic>
        <p:nvPicPr>
          <p:cNvPr id="7" name="Content Placeholder 6" descr="gammawaterdustcontr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208" y="2057400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Cultural and Engineering Practices, Gamma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Monitor gamma; minimize time on site</a:t>
            </a:r>
            <a:endParaRPr lang="en-US" dirty="0"/>
          </a:p>
        </p:txBody>
      </p:sp>
      <p:pic>
        <p:nvPicPr>
          <p:cNvPr id="72706" name="Picture 2" descr="http://www.theconstructionindex.co.uk/assets/news_articles/2014/01/1389945014_atlas-copco-service-engineer-on-site-with-a-heavy-hydraulic-breaker-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43200"/>
            <a:ext cx="4610100" cy="3449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sz="3600" dirty="0" smtClean="0"/>
              <a:t>Time, Distance, Shielding and ALARA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IMRP established Administrative Dose Goal for Alpha, Gamma and Total Exposure (</a:t>
            </a:r>
            <a:r>
              <a:rPr lang="en-US" b="1" u="sng" dirty="0" smtClean="0"/>
              <a:t>ALARA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Gamma does not appear to be a health issue at Uravan Mineral Belt Inactive Uranium Mines;</a:t>
            </a:r>
          </a:p>
          <a:p>
            <a:pPr lvl="1"/>
            <a:r>
              <a:rPr lang="en-US" dirty="0" smtClean="0"/>
              <a:t>Monitoring at each site occurs, regardless (</a:t>
            </a:r>
            <a:r>
              <a:rPr lang="en-US" b="1" u="sng" dirty="0" smtClean="0"/>
              <a:t>ALARA</a:t>
            </a:r>
            <a:r>
              <a:rPr lang="en-US" dirty="0" smtClean="0"/>
              <a:t>);</a:t>
            </a:r>
          </a:p>
          <a:p>
            <a:pPr lvl="1"/>
            <a:r>
              <a:rPr lang="en-US" b="1" u="sng" dirty="0" smtClean="0"/>
              <a:t>Time</a:t>
            </a:r>
            <a:r>
              <a:rPr lang="en-US" dirty="0" smtClean="0"/>
              <a:t> on site limitations;</a:t>
            </a:r>
          </a:p>
          <a:p>
            <a:endParaRPr lang="en-US" dirty="0" smtClean="0"/>
          </a:p>
          <a:p>
            <a:r>
              <a:rPr lang="en-US" dirty="0" smtClean="0"/>
              <a:t>Radon progeny (alpha) is a potential health risk for State and Contractor staff (</a:t>
            </a:r>
            <a:r>
              <a:rPr lang="en-US" b="1" u="sng" dirty="0" smtClean="0"/>
              <a:t>ALARA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Measurements made before and during construction help define risk (</a:t>
            </a:r>
            <a:r>
              <a:rPr lang="en-US" b="1" u="sng" dirty="0" smtClean="0"/>
              <a:t>ALARA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Cultural and engineering controls during reclamation may reduce radon progeny concentrations / exposure at work area (</a:t>
            </a:r>
            <a:r>
              <a:rPr lang="en-US" b="1" u="sng" dirty="0" smtClean="0"/>
              <a:t>ALARA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PPE for radon progeny is appropriate at specific concentrations (</a:t>
            </a:r>
            <a:r>
              <a:rPr lang="en-US" b="1" u="sng" dirty="0" smtClean="0"/>
              <a:t>Shielding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Exposure times on site are defined, may not be exceeded (</a:t>
            </a:r>
            <a:r>
              <a:rPr lang="en-US" b="1" u="sng" dirty="0" smtClean="0"/>
              <a:t>Time and Distance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Radon progeny exposure thresholds based on proximity to entry (</a:t>
            </a:r>
            <a:r>
              <a:rPr lang="en-US" b="1" u="sng" dirty="0" smtClean="0"/>
              <a:t>Distance</a:t>
            </a:r>
            <a:r>
              <a:rPr lang="en-US" dirty="0" smtClean="0"/>
              <a:t>) and </a:t>
            </a:r>
            <a:r>
              <a:rPr lang="en-US" b="1" u="sng" dirty="0" smtClean="0"/>
              <a:t>time</a:t>
            </a:r>
            <a:r>
              <a:rPr lang="en-US" dirty="0" smtClean="0"/>
              <a:t> on site;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9" descr="uranium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543800" cy="544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4851" cy="691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1.gstatic.com/images?q=tbn:ANd9GcQKz2XVq673MAn3BxEyBGOzzrBRL-H9Hlfk5VPuliMaksbVFL-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709715" cy="27432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2590800" y="1143000"/>
            <a:ext cx="2514600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19400" y="3276600"/>
            <a:ext cx="2286000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86400" y="43434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Map of Uravan Mineral Belt, Colorado and Utah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radiation hazards at inactive uranium mines; </a:t>
            </a:r>
            <a:r>
              <a:rPr lang="en-US" u="sng" dirty="0" smtClean="0"/>
              <a:t>gamma</a:t>
            </a:r>
            <a:r>
              <a:rPr lang="en-US" dirty="0" smtClean="0"/>
              <a:t> and </a:t>
            </a:r>
            <a:r>
              <a:rPr lang="en-US" u="sng" dirty="0" smtClean="0"/>
              <a:t>radon</a:t>
            </a:r>
            <a:r>
              <a:rPr lang="en-US" dirty="0" smtClean="0"/>
              <a:t> related.</a:t>
            </a:r>
          </a:p>
          <a:p>
            <a:pPr lvl="1"/>
            <a:endParaRPr lang="en-US" dirty="0" smtClean="0"/>
          </a:p>
        </p:txBody>
      </p:sp>
      <p:pic>
        <p:nvPicPr>
          <p:cNvPr id="4" name="Content Placeholder 5" descr="rad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19400"/>
            <a:ext cx="4878388" cy="365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Gamma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2860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-  Wave;</a:t>
            </a:r>
          </a:p>
          <a:p>
            <a:pPr lvl="1"/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High Penetration Power;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Shield by lead, concrete, steel;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Biologic Hazard: Whole Body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19812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Char char="-"/>
            </a:pPr>
            <a:endParaRPr lang="en-US" sz="28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Particulate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Very Low Penetration;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Quick atmospheric dispersion;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Shield by skin, clothing, paper</a:t>
            </a:r>
            <a:r>
              <a:rPr lang="en-US" sz="2000" dirty="0" smtClean="0"/>
              <a:t>;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Biologic Hazard: Internal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Units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0772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Units of measurements for</a:t>
            </a:r>
          </a:p>
          <a:p>
            <a:pPr lvl="1"/>
            <a:r>
              <a:rPr lang="en-US" sz="2000" dirty="0" smtClean="0"/>
              <a:t> Strength of a source </a:t>
            </a:r>
          </a:p>
          <a:p>
            <a:pPr lvl="1"/>
            <a:r>
              <a:rPr lang="en-US" sz="2000" dirty="0" smtClean="0"/>
              <a:t> Energy of radiation</a:t>
            </a:r>
          </a:p>
          <a:p>
            <a:pPr lvl="1"/>
            <a:r>
              <a:rPr lang="en-US" sz="2000" dirty="0" smtClean="0"/>
              <a:t> Level of radiation in the environment</a:t>
            </a:r>
          </a:p>
          <a:p>
            <a:pPr lvl="1"/>
            <a:r>
              <a:rPr lang="en-US" sz="2000" dirty="0" smtClean="0"/>
              <a:t> Amount of radiation absorbed by the body (Dose)</a:t>
            </a:r>
          </a:p>
          <a:p>
            <a:pPr lvl="1"/>
            <a:r>
              <a:rPr lang="en-US" sz="2000" dirty="0" smtClean="0"/>
              <a:t>See Canadian Centre for Occupational Health and Safety; Radiation Facts</a:t>
            </a:r>
          </a:p>
          <a:p>
            <a:r>
              <a:rPr lang="en-US" sz="2000" b="1" i="1" dirty="0" smtClean="0"/>
              <a:t>Working Level </a:t>
            </a:r>
            <a:r>
              <a:rPr lang="en-US" sz="2000" dirty="0" smtClean="0"/>
              <a:t>is a measure of the concentration of </a:t>
            </a:r>
            <a:r>
              <a:rPr lang="en-US" sz="2000" u="sng" dirty="0" smtClean="0"/>
              <a:t>radon progeny </a:t>
            </a:r>
            <a:r>
              <a:rPr lang="en-US" sz="2000" dirty="0" smtClean="0"/>
              <a:t>in a unit volume of air; </a:t>
            </a:r>
          </a:p>
          <a:p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b="1" i="1" dirty="0" smtClean="0"/>
              <a:t>Working Level Month (WLM)</a:t>
            </a:r>
            <a:r>
              <a:rPr lang="en-US" sz="2000" dirty="0" smtClean="0"/>
              <a:t> describes exposure to one working level of radon progeny (energy) in 170 hours; </a:t>
            </a:r>
            <a:r>
              <a:rPr lang="en-US" sz="2000" b="1" dirty="0" smtClean="0"/>
              <a:t>Exposure to energy over time.  </a:t>
            </a:r>
          </a:p>
          <a:p>
            <a:endParaRPr lang="en-US" sz="2000" dirty="0" smtClean="0"/>
          </a:p>
          <a:p>
            <a:r>
              <a:rPr lang="en-US" sz="2000" dirty="0" smtClean="0"/>
              <a:t> Health considerations based on Working Level Months (exposure over time).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trailer 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00" y="304800"/>
            <a:ext cx="916940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Sources of Radiation at Inactive Uranium Mines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Gamma Sources: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Carnotite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Uraninite</a:t>
            </a:r>
            <a:r>
              <a:rPr lang="en-US" b="1" dirty="0" smtClean="0">
                <a:solidFill>
                  <a:srgbClr val="FFFF00"/>
                </a:solidFill>
              </a:rPr>
              <a:t>, Vanadium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Overburden waste (surface mines)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Waste rock (underground mines)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Spilled or low grade (non-economic) 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Alpha Source: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Radon progeny emanating from underground entries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Early Health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Original health and safety focus was on gamma radiation exposure;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Evaluated gamma site by site;</a:t>
            </a:r>
          </a:p>
          <a:p>
            <a:r>
              <a:rPr lang="en-US" dirty="0" smtClean="0"/>
              <a:t>Little attention paid to alpha exposure;</a:t>
            </a:r>
          </a:p>
          <a:p>
            <a:r>
              <a:rPr lang="en-US" dirty="0" smtClean="0"/>
              <a:t>Very few sites secured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Risk assessment evolved over time;</a:t>
            </a:r>
          </a:p>
          <a:p>
            <a:endParaRPr lang="en-US" dirty="0" smtClean="0"/>
          </a:p>
          <a:p>
            <a:r>
              <a:rPr lang="en-US" dirty="0" smtClean="0"/>
              <a:t>Alpha (radon progeny) recognized as biggest risk factor when reclaiming inactive uranium mines.</a:t>
            </a:r>
            <a:endParaRPr lang="en-US" dirty="0"/>
          </a:p>
        </p:txBody>
      </p:sp>
      <p:pic>
        <p:nvPicPr>
          <p:cNvPr id="1030" name="Picture 6" descr="http://cdn.shopify.com/s/files/1/0556/4689/products/cdv-700_victoreen_6a_DSCF6421_1600x1200_grande.jpg?v=1412777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2514600" cy="1885950"/>
          </a:xfrm>
          <a:prstGeom prst="rect">
            <a:avLst/>
          </a:prstGeom>
          <a:noFill/>
        </p:spPr>
      </p:pic>
      <p:pic>
        <p:nvPicPr>
          <p:cNvPr id="1032" name="Picture 8" descr="http://nats-usa.com/wp-content/uploads/2012/10/SabreAl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195478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1422</Words>
  <Application>Microsoft Office PowerPoint</Application>
  <PresentationFormat>On-screen Show (4:3)</PresentationFormat>
  <Paragraphs>264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Colorado Inactive Uranium Mine Reclamation Health and Safety Procedures</vt:lpstr>
      <vt:lpstr>Colorado Division of Reclamation, Mining and Safety, Inactive Mine Reclamation Program </vt:lpstr>
      <vt:lpstr>Slide 3</vt:lpstr>
      <vt:lpstr>Slide 4</vt:lpstr>
      <vt:lpstr>Radiation Hazards</vt:lpstr>
      <vt:lpstr>Radiation of Interest</vt:lpstr>
      <vt:lpstr>Units of Measurement</vt:lpstr>
      <vt:lpstr>Sources of Radiation at Inactive Uranium Mines </vt:lpstr>
      <vt:lpstr>Early Health Concerns</vt:lpstr>
      <vt:lpstr>Next Steps</vt:lpstr>
      <vt:lpstr>Next Steps</vt:lpstr>
      <vt:lpstr>Next Steps</vt:lpstr>
      <vt:lpstr>Radon Hazards</vt:lpstr>
      <vt:lpstr>IMRP Approach to Radiation Hazards at Inactive Uranium Mines</vt:lpstr>
      <vt:lpstr>Slide 15</vt:lpstr>
      <vt:lpstr>IMRP Approach to Radiation Hazards at Inactive Uranium Mines</vt:lpstr>
      <vt:lpstr>IMRP Approach to Radiation Hazards at Inactive Uranium Mines</vt:lpstr>
      <vt:lpstr>Safety Principles</vt:lpstr>
      <vt:lpstr>Safety Principles Define Acceptable Exposure (Dose) Administrative Goals:  </vt:lpstr>
      <vt:lpstr>Establishing Background  Gamma</vt:lpstr>
      <vt:lpstr>Establishing Background  Radon Progeny</vt:lpstr>
      <vt:lpstr>Establishing Safety Precautions Radon Progeny</vt:lpstr>
      <vt:lpstr>Establishing Safety Precautions Radiation Field Survey Data </vt:lpstr>
      <vt:lpstr>Radon Progeny Limitations</vt:lpstr>
      <vt:lpstr>Radon Progeny Safety Requirements</vt:lpstr>
      <vt:lpstr> Other Radon Progeny Standards / Recommendations  </vt:lpstr>
      <vt:lpstr>Construction Cultural and Engineering Practices, Alpha  Sequence and Methods of Closure</vt:lpstr>
      <vt:lpstr>Construction Cultural and Engineering Practices, Alpha  </vt:lpstr>
      <vt:lpstr>Construction Cultural and Engineering Practices, Alpha</vt:lpstr>
      <vt:lpstr>Construction Cultural and Engineering Practices, Alpha</vt:lpstr>
      <vt:lpstr>Construction Cultural and Engineering Practices, Alpha</vt:lpstr>
      <vt:lpstr>Construction Cultural and Engineering Practices, Gamma</vt:lpstr>
      <vt:lpstr>Construction Cultural and Engineering Practices, Gamma</vt:lpstr>
      <vt:lpstr>Construction Cultural and Engineering Practices, Gamma</vt:lpstr>
      <vt:lpstr>Summary Time, Distance, Shielding and ALARA</vt:lpstr>
      <vt:lpstr>Questions?</vt:lpstr>
    </vt:vector>
  </TitlesOfParts>
  <Company>DRMS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sgr</dc:creator>
  <cp:lastModifiedBy>cjl</cp:lastModifiedBy>
  <cp:revision>313</cp:revision>
  <dcterms:created xsi:type="dcterms:W3CDTF">2011-08-12T16:45:33Z</dcterms:created>
  <dcterms:modified xsi:type="dcterms:W3CDTF">2015-05-29T17:46:51Z</dcterms:modified>
</cp:coreProperties>
</file>