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62" r:id="rId4"/>
    <p:sldId id="263" r:id="rId5"/>
    <p:sldId id="265" r:id="rId6"/>
    <p:sldId id="267" r:id="rId7"/>
    <p:sldId id="264" r:id="rId8"/>
    <p:sldId id="266" r:id="rId9"/>
    <p:sldId id="269" r:id="rId10"/>
    <p:sldId id="257" r:id="rId11"/>
    <p:sldId id="259" r:id="rId12"/>
    <p:sldId id="258" r:id="rId13"/>
    <p:sldId id="260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6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39" autoAdjust="0"/>
  </p:normalViewPr>
  <p:slideViewPr>
    <p:cSldViewPr>
      <p:cViewPr>
        <p:scale>
          <a:sx n="75" d="100"/>
          <a:sy n="75" d="100"/>
        </p:scale>
        <p:origin x="-4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F8331-F0DC-4018-AFE3-C26907AE6304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2B900-8A27-46FF-BD5E-F8F356D67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2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2B900-8A27-46FF-BD5E-F8F356D67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1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5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0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0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1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9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888F-9777-4FED-A41D-CE24DD392D5F}" type="datetimeFigureOut">
              <a:rPr lang="en-US" smtClean="0"/>
              <a:t>5/29/15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6855B-4E4B-4923-B957-1DD5C8777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gardguide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ISKSTATION\MGC shared\Project Files\Idarado\01-201\Idarado Monitoring\RMC Work Plan\Photographs\Devon Photos\Red Mountain Investigation (1)\2012-09-18_15-05-25_64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2BDBA"/>
              </a:clrFrom>
              <a:clrTo>
                <a:srgbClr val="C2BDB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75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6"/>
          <a:stretch/>
        </p:blipFill>
        <p:spPr bwMode="auto">
          <a:xfrm>
            <a:off x="-19050" y="0"/>
            <a:ext cx="9163050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7162800" cy="1470025"/>
          </a:xfrm>
          <a:solidFill>
            <a:schemeClr val="bg1">
              <a:lumMod val="85000"/>
              <a:alpha val="72000"/>
            </a:schemeClr>
          </a:solidFill>
        </p:spPr>
        <p:txBody>
          <a:bodyPr>
            <a:noAutofit/>
          </a:bodyPr>
          <a:lstStyle/>
          <a:p>
            <a:r>
              <a:rPr lang="en-US" sz="5000" b="1" dirty="0" smtClean="0"/>
              <a:t>Passive Treatment in the </a:t>
            </a:r>
            <a:br>
              <a:rPr lang="en-US" sz="5000" b="1" dirty="0" smtClean="0"/>
            </a:br>
            <a:r>
              <a:rPr lang="en-US" sz="5000" b="1" dirty="0" smtClean="0"/>
              <a:t>San Juan Mountains</a:t>
            </a:r>
            <a:endParaRPr lang="en-US" sz="5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057400"/>
            <a:ext cx="6400800" cy="609600"/>
          </a:xfrm>
          <a:solidFill>
            <a:schemeClr val="bg1">
              <a:lumMod val="75000"/>
              <a:alpha val="78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Challenges, Ideas, and Solutions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" y="4495800"/>
            <a:ext cx="5867400" cy="1219200"/>
          </a:xfrm>
          <a:prstGeom prst="rect">
            <a:avLst/>
          </a:prstGeom>
          <a:solidFill>
            <a:schemeClr val="bg1">
              <a:lumMod val="75000"/>
              <a:alpha val="78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Devon Horntvedt, P.E.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Worthington Miller Environmental for Idarado Mining Company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32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Passive Treatment?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Independently powered system, typically gravity-driven</a:t>
            </a:r>
          </a:p>
          <a:p>
            <a:r>
              <a:rPr lang="en-US" dirty="0" smtClean="0"/>
              <a:t>Utilizes engineering to accelerate natural processes to remove contaminants from water</a:t>
            </a:r>
          </a:p>
          <a:p>
            <a:r>
              <a:rPr lang="en-US" dirty="0" smtClean="0"/>
              <a:t>Ideally is sustainable over long terms </a:t>
            </a:r>
            <a:r>
              <a:rPr lang="en-US" dirty="0"/>
              <a:t>w</a:t>
            </a:r>
            <a:r>
              <a:rPr lang="en-US" dirty="0" smtClean="0"/>
              <a:t>hile requiring minimal maintenance and intervention, at considerably lower costs than active treatment, while also minimizing many of the potential risks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7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San Juan Passive Treatment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Exhaustion of chemical media or substrate</a:t>
            </a:r>
          </a:p>
          <a:p>
            <a:r>
              <a:rPr lang="en-US" dirty="0" smtClean="0"/>
              <a:t>Physical plugging </a:t>
            </a:r>
          </a:p>
          <a:p>
            <a:r>
              <a:rPr lang="en-US" dirty="0" smtClean="0"/>
              <a:t>Lack of Dissolved Oxygen/Excess Dissolved Oxygen</a:t>
            </a:r>
          </a:p>
          <a:p>
            <a:r>
              <a:rPr lang="en-US" dirty="0" smtClean="0"/>
              <a:t>Ice, freezing temperatures, and frost heaving</a:t>
            </a:r>
          </a:p>
          <a:p>
            <a:r>
              <a:rPr lang="en-US" dirty="0" smtClean="0"/>
              <a:t>Treatment of difficult constituents (</a:t>
            </a:r>
            <a:r>
              <a:rPr lang="en-US" dirty="0" err="1" smtClean="0"/>
              <a:t>Mn</a:t>
            </a:r>
            <a:r>
              <a:rPr lang="en-US" dirty="0" smtClean="0"/>
              <a:t>, Zn, Fe</a:t>
            </a:r>
            <a:r>
              <a:rPr lang="en-US" baseline="30000" dirty="0" smtClean="0"/>
              <a:t>2+,</a:t>
            </a:r>
            <a:r>
              <a:rPr lang="en-US" dirty="0"/>
              <a:t> </a:t>
            </a:r>
            <a:r>
              <a:rPr lang="en-US" dirty="0" smtClean="0"/>
              <a:t>Fe</a:t>
            </a:r>
            <a:r>
              <a:rPr lang="en-US" baseline="30000" dirty="0" smtClean="0"/>
              <a:t>3+</a:t>
            </a:r>
            <a:r>
              <a:rPr lang="en-US" dirty="0" smtClean="0"/>
              <a:t>) and high metal loads</a:t>
            </a:r>
          </a:p>
          <a:p>
            <a:r>
              <a:rPr lang="en-US" dirty="0" smtClean="0"/>
              <a:t>Extreme acidity </a:t>
            </a:r>
          </a:p>
          <a:p>
            <a:r>
              <a:rPr lang="en-US" dirty="0" smtClean="0"/>
              <a:t>Required land area and footprint to achieve appropriate Hydraulic Retention Time (HRT)</a:t>
            </a:r>
          </a:p>
          <a:p>
            <a:r>
              <a:rPr lang="en-US" dirty="0" smtClean="0"/>
              <a:t>Difficult to access locations and topography – avalanches, rock slides, no reliable power</a:t>
            </a:r>
          </a:p>
          <a:p>
            <a:r>
              <a:rPr lang="en-US" dirty="0" smtClean="0"/>
              <a:t>Regulatory requirements for extremely low discharge limits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85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Types of Passive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Biochemical Reactors (BCRs) – utilize biological activity to sequester metals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ulfate reducing bioreactors, require anoxic influent and large footprint, extreme water chemistry can kill system</a:t>
            </a:r>
          </a:p>
          <a:p>
            <a:pPr lvl="1"/>
            <a:r>
              <a:rPr lang="en-US" dirty="0" smtClean="0"/>
              <a:t>Aerobic wetlands, requires large footprint and low acidity</a:t>
            </a:r>
          </a:p>
          <a:p>
            <a:r>
              <a:rPr lang="en-US" dirty="0" smtClean="0"/>
              <a:t>Abiotic reactors - Use reactive media to alter water chemistry to force preferred chemical reactions</a:t>
            </a:r>
          </a:p>
          <a:p>
            <a:pPr lvl="1"/>
            <a:r>
              <a:rPr lang="en-US" dirty="0" err="1" smtClean="0"/>
              <a:t>Oxic</a:t>
            </a:r>
            <a:r>
              <a:rPr lang="en-US" dirty="0" smtClean="0"/>
              <a:t> and anoxic limestone basins and reactors</a:t>
            </a:r>
          </a:p>
          <a:p>
            <a:pPr lvl="1"/>
            <a:r>
              <a:rPr lang="en-US" dirty="0" smtClean="0"/>
              <a:t>Apatite, activated carbon, ZVI, IRM, SAPS, DAS, other reactive medias in a standalone format or in succession</a:t>
            </a:r>
          </a:p>
        </p:txBody>
      </p:sp>
    </p:spTree>
    <p:extLst>
      <p:ext uri="{BB962C8B-B14F-4D97-AF65-F5344CB8AC3E}">
        <p14:creationId xmlns:p14="http://schemas.microsoft.com/office/powerpoint/2010/main" val="380072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Mechanisms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Forced precipitation of metal (</a:t>
            </a:r>
            <a:r>
              <a:rPr lang="en-US" dirty="0" err="1" smtClean="0"/>
              <a:t>hydr</a:t>
            </a:r>
            <a:r>
              <a:rPr lang="en-US" dirty="0" smtClean="0"/>
              <a:t>)oxides by increasing alkalinity and raising </a:t>
            </a:r>
            <a:r>
              <a:rPr lang="en-US" dirty="0" err="1" smtClean="0"/>
              <a:t>pH.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- Precipitates can also pull dissolved metal     	ions out of solution </a:t>
            </a:r>
          </a:p>
          <a:p>
            <a:r>
              <a:rPr lang="en-US" dirty="0" smtClean="0"/>
              <a:t>Ion-exchange media which swaps benign elements for targeted metals</a:t>
            </a:r>
          </a:p>
          <a:p>
            <a:r>
              <a:rPr lang="en-US" dirty="0" smtClean="0"/>
              <a:t>Adsorption</a:t>
            </a:r>
          </a:p>
          <a:p>
            <a:r>
              <a:rPr lang="en-US" dirty="0" smtClean="0"/>
              <a:t>Biological metabolism and sequestration</a:t>
            </a:r>
          </a:p>
          <a:p>
            <a:r>
              <a:rPr lang="en-US" dirty="0" smtClean="0"/>
              <a:t>Phytoremediation - direct metal uptake by plant cells or immobilization in root structure</a:t>
            </a:r>
          </a:p>
        </p:txBody>
      </p:sp>
    </p:spTree>
    <p:extLst>
      <p:ext uri="{BB962C8B-B14F-4D97-AF65-F5344CB8AC3E}">
        <p14:creationId xmlns:p14="http://schemas.microsoft.com/office/powerpoint/2010/main" val="5948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Batch IRM Testing in Early Fall of 2013</a:t>
            </a:r>
          </a:p>
          <a:p>
            <a:r>
              <a:rPr lang="en-US" dirty="0" smtClean="0"/>
              <a:t>Column IRM Testing in Late Fall of 2013</a:t>
            </a:r>
          </a:p>
          <a:p>
            <a:r>
              <a:rPr lang="en-US" dirty="0" smtClean="0"/>
              <a:t>Pilot testing in Summer of 2014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29086" r="5303" b="20424"/>
          <a:stretch/>
        </p:blipFill>
        <p:spPr>
          <a:xfrm>
            <a:off x="914400" y="3276600"/>
            <a:ext cx="6938169" cy="30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3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ISKSTATION\MGC shared\Project Files\Idarado\01-201\Idarado Monitoring\RMC Work Plan\IRM Batch and Pilot Testing 2013 and 2014\Photographs\2014 Photos\20140906_142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143000"/>
            <a:ext cx="8845550" cy="50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304800"/>
            <a:ext cx="4520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Treasury Portal Pilot System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6683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6" t="5388" r="-706" b="-2694"/>
          <a:stretch/>
        </p:blipFill>
        <p:spPr>
          <a:xfrm>
            <a:off x="228600" y="457200"/>
            <a:ext cx="875407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5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6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28600"/>
            <a:ext cx="6616683" cy="70788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Reactive Media Reactor Design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083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 Removal Reactor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623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Field parameters will be monitored continuously</a:t>
            </a:r>
          </a:p>
          <a:p>
            <a:r>
              <a:rPr lang="en-US" dirty="0" smtClean="0"/>
              <a:t>Periodic monitoring of influent/effluent for relevant parameters</a:t>
            </a:r>
          </a:p>
          <a:p>
            <a:r>
              <a:rPr lang="en-US" dirty="0" smtClean="0"/>
              <a:t>Parallel cells provide redundancy and </a:t>
            </a:r>
            <a:r>
              <a:rPr lang="en-US" dirty="0" err="1" smtClean="0"/>
              <a:t>scaleability</a:t>
            </a:r>
            <a:endParaRPr lang="en-US" dirty="0" smtClean="0"/>
          </a:p>
          <a:p>
            <a:r>
              <a:rPr lang="en-US" dirty="0"/>
              <a:t>Media will require periodic </a:t>
            </a:r>
            <a:r>
              <a:rPr lang="en-US" dirty="0" smtClean="0"/>
              <a:t>replacement</a:t>
            </a:r>
          </a:p>
          <a:p>
            <a:r>
              <a:rPr lang="en-US" dirty="0" smtClean="0"/>
              <a:t>Media has been tested for TCLP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8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Paths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r>
              <a:rPr lang="en-US" dirty="0" smtClean="0"/>
              <a:t>Buffering! Buffering! Buffering! </a:t>
            </a:r>
          </a:p>
          <a:p>
            <a:r>
              <a:rPr lang="en-US" dirty="0" smtClean="0"/>
              <a:t>Oxygenation – </a:t>
            </a:r>
            <a:r>
              <a:rPr lang="en-US" dirty="0" err="1" smtClean="0"/>
              <a:t>trompes</a:t>
            </a:r>
            <a:r>
              <a:rPr lang="en-US" dirty="0" smtClean="0"/>
              <a:t>, bubblers, cascades</a:t>
            </a:r>
          </a:p>
          <a:p>
            <a:r>
              <a:rPr lang="en-US" dirty="0" smtClean="0"/>
              <a:t>Continue source controls where possible</a:t>
            </a:r>
          </a:p>
          <a:p>
            <a:r>
              <a:rPr lang="en-US" dirty="0" smtClean="0"/>
              <a:t>Awareness, Education, Social Will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3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715962"/>
          </a:xfrm>
        </p:spPr>
        <p:txBody>
          <a:bodyPr>
            <a:normAutofit/>
          </a:bodyPr>
          <a:lstStyle/>
          <a:p>
            <a:r>
              <a:rPr lang="en-US" sz="3800" dirty="0" smtClean="0"/>
              <a:t>Consent Decree and Remedial Action Plan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Required a 50% reduction in zinc concentrations in Red Mountain Creek (RMC)</a:t>
            </a:r>
          </a:p>
          <a:p>
            <a:r>
              <a:rPr lang="en-US" dirty="0" smtClean="0"/>
              <a:t>Initial efforts focused on source controls (tailing consolidation, diversion ditches, infiltration zones)</a:t>
            </a:r>
          </a:p>
          <a:p>
            <a:r>
              <a:rPr lang="en-US" dirty="0" smtClean="0"/>
              <a:t>Contingency Plan</a:t>
            </a:r>
          </a:p>
          <a:p>
            <a:r>
              <a:rPr lang="en-US" dirty="0" smtClean="0"/>
              <a:t>Additional zinc source characterization performed in 2012</a:t>
            </a:r>
          </a:p>
          <a:p>
            <a:r>
              <a:rPr lang="en-US" dirty="0" smtClean="0"/>
              <a:t>Evaluation of potential remedial alternatives progressed in 2013 and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Special thanks to -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Colleagues at Worthington Miller Environmental</a:t>
            </a:r>
          </a:p>
          <a:p>
            <a:pPr marL="0" indent="0">
              <a:buNone/>
            </a:pPr>
            <a:r>
              <a:rPr lang="en-US" dirty="0" smtClean="0"/>
              <a:t>Idarado/Newmont Mining Company</a:t>
            </a:r>
          </a:p>
          <a:p>
            <a:pPr marL="0" indent="0">
              <a:buNone/>
            </a:pPr>
            <a:r>
              <a:rPr lang="en-US" dirty="0" smtClean="0"/>
              <a:t>David Levy PhD – Axis Geochemical Consulting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9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819400"/>
            <a:ext cx="68751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chemeClr val="bg1"/>
                </a:solidFill>
              </a:rPr>
              <a:t>QUESTIONS?</a:t>
            </a:r>
            <a:endParaRPr lang="en-US" sz="1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Acid Rock Drainage:  Why? Where? How?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13716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8800" dirty="0" smtClean="0"/>
              <a:t>Water+ Oxygen + metal sulfides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586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International Network for Acid Prevention (INAP), 2009. Global Acid Rock Drainage Guide (GARD Guide).</a:t>
            </a:r>
            <a:r>
              <a:rPr lang="en-US" dirty="0">
                <a:hlinkClick r:id="rId3" tooltip="http://www.gardguide.com/"/>
              </a:rPr>
              <a:t>http://www.gardguide.com/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29417" y="2200273"/>
            <a:ext cx="3885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 smtClean="0"/>
              <a:t>Overall pyrite oxidation reaction</a:t>
            </a:r>
          </a:p>
          <a:p>
            <a:r>
              <a:rPr lang="pt-BR" dirty="0" smtClean="0"/>
              <a:t>FeS</a:t>
            </a:r>
            <a:r>
              <a:rPr lang="pt-BR" baseline="-25000" dirty="0" smtClean="0"/>
              <a:t>2</a:t>
            </a:r>
            <a:r>
              <a:rPr lang="pt-BR" dirty="0"/>
              <a:t> + 7/2O</a:t>
            </a:r>
            <a:r>
              <a:rPr lang="pt-BR" baseline="-25000" dirty="0"/>
              <a:t>2</a:t>
            </a:r>
            <a:r>
              <a:rPr lang="pt-BR" dirty="0"/>
              <a:t> + H</a:t>
            </a:r>
            <a:r>
              <a:rPr lang="pt-BR" baseline="-25000" dirty="0"/>
              <a:t>2</a:t>
            </a:r>
            <a:r>
              <a:rPr lang="pt-BR" dirty="0"/>
              <a:t>O = </a:t>
            </a:r>
            <a:r>
              <a:rPr lang="pt-BR" dirty="0" smtClean="0"/>
              <a:t>Fe</a:t>
            </a:r>
            <a:r>
              <a:rPr lang="pt-BR" baseline="30000" dirty="0" smtClean="0"/>
              <a:t>2+</a:t>
            </a:r>
            <a:r>
              <a:rPr lang="pt-BR" dirty="0" smtClean="0"/>
              <a:t>+ 2SO</a:t>
            </a:r>
            <a:r>
              <a:rPr lang="pt-BR" baseline="-25000" dirty="0" smtClean="0"/>
              <a:t>4</a:t>
            </a:r>
            <a:r>
              <a:rPr lang="pt-BR" baseline="30000" dirty="0" smtClean="0"/>
              <a:t>2-</a:t>
            </a:r>
            <a:r>
              <a:rPr lang="pt-BR" dirty="0" smtClean="0"/>
              <a:t> </a:t>
            </a:r>
            <a:r>
              <a:rPr lang="pt-BR" dirty="0"/>
              <a:t>+ 2H</a:t>
            </a:r>
            <a:r>
              <a:rPr lang="pt-BR" baseline="30000" dirty="0"/>
              <a:t>+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" y="3124200"/>
            <a:ext cx="476887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Contributing reactions:</a:t>
            </a:r>
          </a:p>
          <a:p>
            <a:r>
              <a:rPr lang="pt-BR" i="1" dirty="0" smtClean="0"/>
              <a:t>Ferric iron oxidation of pyrite</a:t>
            </a:r>
          </a:p>
          <a:p>
            <a:r>
              <a:rPr lang="pt-BR" dirty="0" smtClean="0"/>
              <a:t>FeS</a:t>
            </a:r>
            <a:r>
              <a:rPr lang="pt-BR" baseline="-25000" dirty="0" smtClean="0"/>
              <a:t>2</a:t>
            </a:r>
            <a:r>
              <a:rPr lang="pt-BR" dirty="0" smtClean="0"/>
              <a:t> + 14Fe</a:t>
            </a:r>
            <a:r>
              <a:rPr lang="pt-BR" baseline="30000" dirty="0" smtClean="0"/>
              <a:t>3+</a:t>
            </a:r>
            <a:r>
              <a:rPr lang="pt-BR" dirty="0" smtClean="0"/>
              <a:t> + 8H</a:t>
            </a:r>
            <a:r>
              <a:rPr lang="pt-BR" baseline="-25000" dirty="0" smtClean="0"/>
              <a:t>2</a:t>
            </a:r>
            <a:r>
              <a:rPr lang="pt-BR" dirty="0" smtClean="0"/>
              <a:t>O = 15Fe</a:t>
            </a:r>
            <a:r>
              <a:rPr lang="pt-BR" baseline="30000" dirty="0" smtClean="0"/>
              <a:t>2+</a:t>
            </a:r>
            <a:r>
              <a:rPr lang="pt-BR" dirty="0" smtClean="0"/>
              <a:t> + 2SO</a:t>
            </a:r>
            <a:r>
              <a:rPr lang="pt-BR" baseline="-25000" dirty="0" smtClean="0"/>
              <a:t>4</a:t>
            </a:r>
            <a:r>
              <a:rPr lang="pt-BR" baseline="30000" dirty="0" smtClean="0"/>
              <a:t>2-</a:t>
            </a:r>
            <a:r>
              <a:rPr lang="pt-BR" dirty="0" smtClean="0"/>
              <a:t> + 16H</a:t>
            </a:r>
            <a:r>
              <a:rPr lang="pt-BR" baseline="30000" dirty="0" smtClean="0"/>
              <a:t>+</a:t>
            </a:r>
          </a:p>
          <a:p>
            <a:endParaRPr lang="pt-BR" baseline="30000" dirty="0" smtClean="0"/>
          </a:p>
          <a:p>
            <a:r>
              <a:rPr lang="pt-BR" i="1" dirty="0" smtClean="0"/>
              <a:t>Ferrous iron replenishes ferric iron</a:t>
            </a:r>
          </a:p>
          <a:p>
            <a:r>
              <a:rPr lang="pt-BR" dirty="0" smtClean="0"/>
              <a:t>Fe</a:t>
            </a:r>
            <a:r>
              <a:rPr lang="pt-BR" baseline="30000" dirty="0" smtClean="0"/>
              <a:t>2+</a:t>
            </a:r>
            <a:r>
              <a:rPr lang="pt-BR" dirty="0" smtClean="0"/>
              <a:t> </a:t>
            </a:r>
            <a:r>
              <a:rPr lang="pt-BR" dirty="0"/>
              <a:t>+ ¼O</a:t>
            </a:r>
            <a:r>
              <a:rPr lang="pt-BR" baseline="-25000" dirty="0"/>
              <a:t>2</a:t>
            </a:r>
            <a:r>
              <a:rPr lang="pt-BR" dirty="0"/>
              <a:t> + H</a:t>
            </a:r>
            <a:r>
              <a:rPr lang="pt-BR" baseline="30000" dirty="0"/>
              <a:t>+</a:t>
            </a:r>
            <a:r>
              <a:rPr lang="pt-BR" dirty="0"/>
              <a:t> = </a:t>
            </a:r>
            <a:r>
              <a:rPr lang="pt-BR" dirty="0" smtClean="0"/>
              <a:t>Fe</a:t>
            </a:r>
            <a:r>
              <a:rPr lang="pt-BR" baseline="30000" dirty="0" smtClean="0"/>
              <a:t>3+</a:t>
            </a:r>
            <a:r>
              <a:rPr lang="pt-BR" dirty="0" smtClean="0"/>
              <a:t> </a:t>
            </a:r>
            <a:r>
              <a:rPr lang="pt-BR" dirty="0"/>
              <a:t>+½</a:t>
            </a:r>
            <a:r>
              <a:rPr lang="pt-BR" dirty="0" smtClean="0"/>
              <a:t>H</a:t>
            </a:r>
            <a:r>
              <a:rPr lang="pt-BR" baseline="-25000" dirty="0" smtClean="0"/>
              <a:t>2</a:t>
            </a:r>
            <a:r>
              <a:rPr lang="pt-BR" dirty="0" smtClean="0"/>
              <a:t>O</a:t>
            </a:r>
          </a:p>
          <a:p>
            <a:endParaRPr lang="pt-BR" dirty="0"/>
          </a:p>
          <a:p>
            <a:r>
              <a:rPr lang="pt-BR" i="1" dirty="0" smtClean="0"/>
              <a:t>Ferric iron oxidizes metal sulfides</a:t>
            </a:r>
          </a:p>
          <a:p>
            <a:r>
              <a:rPr lang="pt-BR" dirty="0" smtClean="0"/>
              <a:t>ZnS + 8 Fe</a:t>
            </a:r>
            <a:r>
              <a:rPr lang="pt-BR" baseline="30000" dirty="0" smtClean="0"/>
              <a:t>3+ </a:t>
            </a:r>
            <a:r>
              <a:rPr lang="pt-BR" dirty="0" smtClean="0"/>
              <a:t>+ 4 H</a:t>
            </a:r>
            <a:r>
              <a:rPr lang="pt-BR" baseline="-25000" dirty="0" smtClean="0"/>
              <a:t>2</a:t>
            </a:r>
            <a:r>
              <a:rPr lang="pt-BR" dirty="0" smtClean="0"/>
              <a:t>0 = Zn</a:t>
            </a:r>
            <a:r>
              <a:rPr lang="pt-BR" baseline="30000" dirty="0" smtClean="0"/>
              <a:t>2+</a:t>
            </a:r>
            <a:r>
              <a:rPr lang="pt-BR" dirty="0" smtClean="0"/>
              <a:t> + 8 Fe</a:t>
            </a:r>
            <a:r>
              <a:rPr lang="pt-BR" baseline="30000" dirty="0"/>
              <a:t>2+</a:t>
            </a:r>
            <a:r>
              <a:rPr lang="pt-BR" dirty="0"/>
              <a:t> </a:t>
            </a:r>
            <a:r>
              <a:rPr lang="pt-BR" dirty="0" smtClean="0"/>
              <a:t> + SO</a:t>
            </a:r>
            <a:r>
              <a:rPr lang="pt-BR" baseline="-25000" dirty="0"/>
              <a:t>4</a:t>
            </a:r>
            <a:r>
              <a:rPr lang="pt-BR" baseline="30000" dirty="0" smtClean="0"/>
              <a:t>2-</a:t>
            </a:r>
            <a:r>
              <a:rPr lang="pt-BR" dirty="0" smtClean="0"/>
              <a:t>  + 8H</a:t>
            </a:r>
            <a:r>
              <a:rPr lang="pt-BR" baseline="30000" dirty="0" smtClean="0"/>
              <a:t>+</a:t>
            </a:r>
            <a:r>
              <a:rPr lang="pt-BR" dirty="0" smtClean="0"/>
              <a:t> </a:t>
            </a:r>
          </a:p>
          <a:p>
            <a:endParaRPr lang="pt-BR" i="1" dirty="0"/>
          </a:p>
          <a:p>
            <a:endParaRPr lang="pt-BR" baseline="30000" dirty="0"/>
          </a:p>
          <a:p>
            <a:endParaRPr lang="pt-BR" baseline="30000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50136" y="4648200"/>
            <a:ext cx="4333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Ferrihydrite can be generated when pH &gt; 4.5</a:t>
            </a:r>
          </a:p>
          <a:p>
            <a:r>
              <a:rPr lang="pt-BR" dirty="0" smtClean="0"/>
              <a:t>Fe</a:t>
            </a:r>
            <a:r>
              <a:rPr lang="pt-BR" baseline="30000" dirty="0" smtClean="0"/>
              <a:t>2+</a:t>
            </a:r>
            <a:r>
              <a:rPr lang="pt-BR" dirty="0" smtClean="0"/>
              <a:t> </a:t>
            </a:r>
            <a:r>
              <a:rPr lang="pt-BR" dirty="0"/>
              <a:t>+ ¼O</a:t>
            </a:r>
            <a:r>
              <a:rPr lang="pt-BR" baseline="-25000" dirty="0"/>
              <a:t>2</a:t>
            </a:r>
            <a:r>
              <a:rPr lang="pt-BR" dirty="0"/>
              <a:t> + 2½H</a:t>
            </a:r>
            <a:r>
              <a:rPr lang="pt-BR" baseline="-25000" dirty="0"/>
              <a:t>2</a:t>
            </a:r>
            <a:r>
              <a:rPr lang="pt-BR" dirty="0"/>
              <a:t>O = Fe(OH)</a:t>
            </a:r>
            <a:r>
              <a:rPr lang="pt-BR" baseline="-25000" dirty="0"/>
              <a:t>3</a:t>
            </a:r>
            <a:r>
              <a:rPr lang="pt-BR" dirty="0"/>
              <a:t>+ 2H</a:t>
            </a:r>
            <a:r>
              <a:rPr lang="pt-BR" baseline="30000" dirty="0"/>
              <a:t>+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3124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i="1" dirty="0" smtClean="0"/>
              <a:t>Microbial Catalysis</a:t>
            </a:r>
          </a:p>
          <a:p>
            <a:r>
              <a:rPr lang="en-US" i="1" dirty="0" err="1" smtClean="0"/>
              <a:t>Acidithiobacillus</a:t>
            </a:r>
            <a:r>
              <a:rPr lang="en-US" i="1" dirty="0"/>
              <a:t> </a:t>
            </a:r>
            <a:r>
              <a:rPr lang="en-US" i="1" dirty="0" err="1" smtClean="0"/>
              <a:t>ferrooxidans</a:t>
            </a:r>
            <a:r>
              <a:rPr lang="en-US" dirty="0" smtClean="0"/>
              <a:t> and </a:t>
            </a:r>
            <a:r>
              <a:rPr lang="en-US" i="1" dirty="0" err="1" smtClean="0"/>
              <a:t>thiooxidans</a:t>
            </a:r>
            <a:r>
              <a:rPr lang="en-US" i="1" dirty="0" smtClean="0"/>
              <a:t> </a:t>
            </a:r>
            <a:r>
              <a:rPr lang="en-US" dirty="0" smtClean="0"/>
              <a:t>operate as iron and sulfur-reducing bacteria, accelerating ferrous to ferric conversion</a:t>
            </a:r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4690889" y="5238750"/>
            <a:ext cx="4392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smtClean="0"/>
              <a:t>Ochre can be generated in higher pH environ</a:t>
            </a:r>
          </a:p>
          <a:p>
            <a:r>
              <a:rPr lang="pt-BR" dirty="0" smtClean="0"/>
              <a:t>2Fe</a:t>
            </a:r>
            <a:r>
              <a:rPr lang="pt-BR" baseline="30000" dirty="0" smtClean="0"/>
              <a:t>3</a:t>
            </a:r>
            <a:r>
              <a:rPr lang="pt-BR" baseline="30000" dirty="0"/>
              <a:t>+</a:t>
            </a:r>
            <a:r>
              <a:rPr lang="pt-BR" dirty="0"/>
              <a:t>(aq) + 6H</a:t>
            </a:r>
            <a:r>
              <a:rPr lang="pt-BR" baseline="-25000" dirty="0"/>
              <a:t>2</a:t>
            </a:r>
            <a:r>
              <a:rPr lang="pt-BR" dirty="0"/>
              <a:t>O(l) </a:t>
            </a:r>
            <a:r>
              <a:rPr lang="pt-BR" dirty="0" smtClean="0"/>
              <a:t>= 2Fe(OH)</a:t>
            </a:r>
            <a:r>
              <a:rPr lang="pt-BR" baseline="-25000" dirty="0" smtClean="0"/>
              <a:t>3</a:t>
            </a:r>
            <a:r>
              <a:rPr lang="pt-BR" dirty="0" smtClean="0"/>
              <a:t>(s</a:t>
            </a:r>
            <a:r>
              <a:rPr lang="pt-BR" dirty="0"/>
              <a:t>) + 6H</a:t>
            </a:r>
            <a:r>
              <a:rPr lang="pt-BR" baseline="30000" dirty="0"/>
              <a:t>+</a:t>
            </a:r>
            <a:r>
              <a:rPr lang="pt-BR" dirty="0"/>
              <a:t>(aq)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7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m env\Desktop\Homework\metal sulfide dissolution table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/>
          <a:stretch/>
        </p:blipFill>
        <p:spPr bwMode="auto">
          <a:xfrm>
            <a:off x="1472372" y="76199"/>
            <a:ext cx="6199256" cy="61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6216729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Deb, M., and Wayne David </a:t>
            </a:r>
            <a:r>
              <a:rPr lang="en-US" dirty="0" err="1"/>
              <a:t>Goodfellow</a:t>
            </a:r>
            <a:r>
              <a:rPr lang="en-US" dirty="0"/>
              <a:t>. </a:t>
            </a:r>
            <a:r>
              <a:rPr lang="en-US" i="1" dirty="0"/>
              <a:t>Sediment Hosted Lead-Zinc </a:t>
            </a:r>
            <a:r>
              <a:rPr lang="en-US" i="1" dirty="0" err="1"/>
              <a:t>Sulphide</a:t>
            </a:r>
            <a:r>
              <a:rPr lang="en-US" i="1" dirty="0"/>
              <a:t> Deposits</a:t>
            </a:r>
            <a:r>
              <a:rPr lang="en-US" dirty="0"/>
              <a:t>. </a:t>
            </a:r>
            <a:r>
              <a:rPr lang="en-US" dirty="0" err="1"/>
              <a:t>N.p</a:t>
            </a:r>
            <a:r>
              <a:rPr lang="en-US" dirty="0"/>
              <a:t>.: CRC, 2004. Print.</a:t>
            </a:r>
          </a:p>
        </p:txBody>
      </p:sp>
    </p:spTree>
    <p:extLst>
      <p:ext uri="{BB962C8B-B14F-4D97-AF65-F5344CB8AC3E}">
        <p14:creationId xmlns:p14="http://schemas.microsoft.com/office/powerpoint/2010/main" val="69940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m env\Desktop\Homework\Y9rDAY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78" y="0"/>
            <a:ext cx="6903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3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What are the Options?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2849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Prevent ARD formation</a:t>
            </a:r>
          </a:p>
          <a:p>
            <a:pPr marL="0" indent="0">
              <a:buNone/>
            </a:pPr>
            <a:endParaRPr lang="en-US" sz="4000" dirty="0" smtClean="0"/>
          </a:p>
          <a:p>
            <a:r>
              <a:rPr lang="en-US" sz="4000" dirty="0" smtClean="0"/>
              <a:t>Deal with ARD once it has been formed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176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ARD be prevented? (Theoretically)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600200"/>
            <a:ext cx="8229600" cy="761999"/>
          </a:xfrm>
        </p:spPr>
        <p:txBody>
          <a:bodyPr/>
          <a:lstStyle/>
          <a:p>
            <a:r>
              <a:rPr lang="en-US" dirty="0" smtClean="0"/>
              <a:t>Eliminate </a:t>
            </a:r>
            <a:r>
              <a:rPr lang="en-US" dirty="0"/>
              <a:t>oxygen from our </a:t>
            </a:r>
            <a:r>
              <a:rPr lang="en-US" dirty="0" smtClean="0"/>
              <a:t>atmosphere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4325" y="4027110"/>
            <a:ext cx="8372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Completely drain the mountains, preventing </a:t>
            </a:r>
            <a:r>
              <a:rPr lang="en-US" sz="3200" dirty="0" smtClean="0"/>
              <a:t>sustained </a:t>
            </a:r>
            <a:r>
              <a:rPr lang="en-US" sz="3200" dirty="0"/>
              <a:t>hydraulic interaction with metal sulfides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" y="2438400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Prevent water from infiltrating </a:t>
            </a:r>
            <a:r>
              <a:rPr lang="en-US" sz="3200" dirty="0" smtClean="0"/>
              <a:t>entire mountain ranges </a:t>
            </a:r>
            <a:r>
              <a:rPr lang="en-US" sz="3200" dirty="0"/>
              <a:t>and contributing to the groundwater table</a:t>
            </a:r>
          </a:p>
        </p:txBody>
      </p:sp>
    </p:spTree>
    <p:extLst>
      <p:ext uri="{BB962C8B-B14F-4D97-AF65-F5344CB8AC3E}">
        <p14:creationId xmlns:p14="http://schemas.microsoft.com/office/powerpoint/2010/main" val="299227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Can ARD be prevented? </a:t>
            </a:r>
            <a:br>
              <a:rPr lang="en-US" dirty="0" smtClean="0"/>
            </a:br>
            <a:r>
              <a:rPr lang="en-US" dirty="0" smtClean="0"/>
              <a:t>(Practically)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Source Controls </a:t>
            </a:r>
          </a:p>
          <a:p>
            <a:pPr lvl="1"/>
            <a:r>
              <a:rPr lang="en-US" dirty="0" smtClean="0"/>
              <a:t>divert water away from sulfide minerals</a:t>
            </a:r>
          </a:p>
          <a:p>
            <a:pPr lvl="1"/>
            <a:r>
              <a:rPr lang="en-US" dirty="0" smtClean="0"/>
              <a:t>consolidate disparate sulfide wastes, re-vegetate, amend the soils with buffer materials</a:t>
            </a:r>
          </a:p>
          <a:p>
            <a:r>
              <a:rPr lang="en-US" dirty="0" smtClean="0"/>
              <a:t>Prevent O</a:t>
            </a:r>
            <a:r>
              <a:rPr lang="en-US" baseline="-25000" dirty="0" smtClean="0"/>
              <a:t>2</a:t>
            </a:r>
            <a:r>
              <a:rPr lang="en-US" dirty="0" smtClean="0"/>
              <a:t> interaction with Mine Pool Water </a:t>
            </a:r>
          </a:p>
          <a:p>
            <a:pPr lvl="1"/>
            <a:r>
              <a:rPr lang="en-US" dirty="0" smtClean="0"/>
              <a:t>Inundation: risky, requires extreme understanding of geochemical and hydrogeological context which is not necessarily possible in massive legacy mine complexes</a:t>
            </a:r>
          </a:p>
          <a:p>
            <a:r>
              <a:rPr lang="en-US" dirty="0" err="1" smtClean="0"/>
              <a:t>Bacteriacides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9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How do we deal with ARD if it already exists?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Active treatment - concentrated chemical manipulation to force desired reactions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Would require:</a:t>
            </a:r>
          </a:p>
          <a:p>
            <a:pPr marL="0" indent="0">
              <a:buNone/>
            </a:pPr>
            <a:r>
              <a:rPr lang="en-US" dirty="0" smtClean="0"/>
              <a:t>	-electricity</a:t>
            </a:r>
          </a:p>
          <a:p>
            <a:pPr marL="0" indent="0">
              <a:buNone/>
            </a:pPr>
            <a:r>
              <a:rPr lang="en-US" dirty="0" smtClean="0"/>
              <a:t>	-centralized collection of water, and therefore 	centralizes risk (pipelines, vandalism, loss of 	treatment, pumps</a:t>
            </a:r>
          </a:p>
          <a:p>
            <a:pPr marL="0" indent="0">
              <a:buNone/>
            </a:pPr>
            <a:r>
              <a:rPr lang="en-US" dirty="0" smtClean="0"/>
              <a:t>	-constant personnel and access</a:t>
            </a:r>
          </a:p>
          <a:p>
            <a:pPr marL="0" indent="0">
              <a:buNone/>
            </a:pPr>
            <a:r>
              <a:rPr lang="en-US" dirty="0" smtClean="0"/>
              <a:t>	-hazmat delivery and traffic</a:t>
            </a:r>
          </a:p>
          <a:p>
            <a:pPr marL="0" indent="0">
              <a:buNone/>
            </a:pPr>
            <a:r>
              <a:rPr lang="en-US" dirty="0" smtClean="0"/>
              <a:t>	-extreme capital and long term expenditure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Passive treatment</a:t>
            </a:r>
          </a:p>
        </p:txBody>
      </p:sp>
    </p:spTree>
    <p:extLst>
      <p:ext uri="{BB962C8B-B14F-4D97-AF65-F5344CB8AC3E}">
        <p14:creationId xmlns:p14="http://schemas.microsoft.com/office/powerpoint/2010/main" val="342690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2109</TotalTime>
  <Words>713</Words>
  <Application>Microsoft Macintosh PowerPoint</Application>
  <PresentationFormat>On-screen Show (4:3)</PresentationFormat>
  <Paragraphs>112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Passive Treatment in the  San Juan Mountains</vt:lpstr>
      <vt:lpstr>Consent Decree and Remedial Action Plan</vt:lpstr>
      <vt:lpstr>Acid Rock Drainage:  Why? Where? How?</vt:lpstr>
      <vt:lpstr>PowerPoint Presentation</vt:lpstr>
      <vt:lpstr>PowerPoint Presentation</vt:lpstr>
      <vt:lpstr>What are the Options?</vt:lpstr>
      <vt:lpstr>How can ARD be prevented? (Theoretically)</vt:lpstr>
      <vt:lpstr>How Can ARD be prevented?  (Practically)</vt:lpstr>
      <vt:lpstr>How do we deal with ARD if it already exists?</vt:lpstr>
      <vt:lpstr>What is Passive Treatment?</vt:lpstr>
      <vt:lpstr>San Juan Passive Treatment Challenges</vt:lpstr>
      <vt:lpstr>Some Types of Passive Systems</vt:lpstr>
      <vt:lpstr>Possible Mechanisms of Action</vt:lpstr>
      <vt:lpstr>Testing</vt:lpstr>
      <vt:lpstr>PowerPoint Presentation</vt:lpstr>
      <vt:lpstr>PowerPoint Presentation</vt:lpstr>
      <vt:lpstr>PowerPoint Presentation</vt:lpstr>
      <vt:lpstr>Zinc Removal Reactor System</vt:lpstr>
      <vt:lpstr>Paths Forward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wm env</dc:creator>
  <cp:lastModifiedBy>Esmé Cadiente</cp:lastModifiedBy>
  <cp:revision>51</cp:revision>
  <dcterms:created xsi:type="dcterms:W3CDTF">2015-05-22T17:46:56Z</dcterms:created>
  <dcterms:modified xsi:type="dcterms:W3CDTF">2015-05-29T16:07:05Z</dcterms:modified>
</cp:coreProperties>
</file>