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1.xml" ContentType="application/vnd.openxmlformats-officedocument.presentationml.notesSl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6" r:id="rId2"/>
    <p:sldId id="258" r:id="rId3"/>
    <p:sldId id="261" r:id="rId4"/>
    <p:sldId id="334" r:id="rId5"/>
    <p:sldId id="260" r:id="rId6"/>
    <p:sldId id="320" r:id="rId7"/>
    <p:sldId id="336" r:id="rId8"/>
    <p:sldId id="337" r:id="rId9"/>
    <p:sldId id="338" r:id="rId10"/>
    <p:sldId id="339" r:id="rId11"/>
    <p:sldId id="340" r:id="rId12"/>
    <p:sldId id="341" r:id="rId13"/>
    <p:sldId id="326" r:id="rId14"/>
    <p:sldId id="315" r:id="rId15"/>
    <p:sldId id="327" r:id="rId16"/>
    <p:sldId id="329" r:id="rId17"/>
    <p:sldId id="330" r:id="rId18"/>
    <p:sldId id="328" r:id="rId19"/>
    <p:sldId id="333" r:id="rId20"/>
    <p:sldId id="312" r:id="rId21"/>
    <p:sldId id="31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CC99"/>
    <a:srgbClr val="0AF64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3982" autoAdjust="0"/>
  </p:normalViewPr>
  <p:slideViewPr>
    <p:cSldViewPr>
      <p:cViewPr>
        <p:scale>
          <a:sx n="69" d="100"/>
          <a:sy n="69" d="100"/>
        </p:scale>
        <p:origin x="-2004" y="-4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MDV\Local%20Settings\Temporary%20Internet%20Files\Content.Outlook\1YRHZEZC\Current%20yield%20summaries%202008%20to%202012%20zeros%20includ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75190421082091"/>
          <c:y val="2.5789820335295831E-2"/>
          <c:w val="0.83883516001422009"/>
          <c:h val="0.86676143529105776"/>
        </c:manualLayout>
      </c:layout>
      <c:scatterChart>
        <c:scatterStyle val="lineMarker"/>
        <c:varyColors val="0"/>
        <c:ser>
          <c:idx val="0"/>
          <c:order val="0"/>
          <c:tx>
            <c:strRef>
              <c:f>Estimates!$A$57</c:f>
              <c:strCache>
                <c:ptCount val="1"/>
                <c:pt idx="0">
                  <c:v>Total</c:v>
                </c:pt>
              </c:strCache>
            </c:strRef>
          </c:tx>
          <c:xVal>
            <c:numRef>
              <c:f>Estimates!$F$60:$U$60</c:f>
              <c:numCache>
                <c:formatCode>General</c:formatCode>
                <c:ptCount val="16"/>
                <c:pt idx="0">
                  <c:v>600</c:v>
                </c:pt>
                <c:pt idx="1">
                  <c:v>662.5</c:v>
                </c:pt>
                <c:pt idx="2">
                  <c:v>762.5</c:v>
                </c:pt>
                <c:pt idx="3">
                  <c:v>820</c:v>
                </c:pt>
                <c:pt idx="4">
                  <c:v>860</c:v>
                </c:pt>
                <c:pt idx="5">
                  <c:v>900</c:v>
                </c:pt>
                <c:pt idx="6">
                  <c:v>950</c:v>
                </c:pt>
                <c:pt idx="7">
                  <c:v>1000</c:v>
                </c:pt>
                <c:pt idx="8">
                  <c:v>1040</c:v>
                </c:pt>
                <c:pt idx="9">
                  <c:v>1080</c:v>
                </c:pt>
                <c:pt idx="10">
                  <c:v>1120</c:v>
                </c:pt>
                <c:pt idx="11">
                  <c:v>1160</c:v>
                </c:pt>
                <c:pt idx="12">
                  <c:v>1202.5</c:v>
                </c:pt>
                <c:pt idx="13">
                  <c:v>1242.5</c:v>
                </c:pt>
                <c:pt idx="14">
                  <c:v>1270</c:v>
                </c:pt>
                <c:pt idx="15">
                  <c:v>1285</c:v>
                </c:pt>
              </c:numCache>
            </c:numRef>
          </c:xVal>
          <c:yVal>
            <c:numRef>
              <c:f>Estimates!$F$57:$U$57</c:f>
              <c:numCache>
                <c:formatCode>0</c:formatCode>
                <c:ptCount val="16"/>
                <c:pt idx="0" formatCode="General">
                  <c:v>0</c:v>
                </c:pt>
                <c:pt idx="1">
                  <c:v>2934.8579025189501</c:v>
                </c:pt>
                <c:pt idx="2">
                  <c:v>3536.6111245457892</c:v>
                </c:pt>
                <c:pt idx="3">
                  <c:v>10607.455384867977</c:v>
                </c:pt>
                <c:pt idx="4">
                  <c:v>11523.642779294001</c:v>
                </c:pt>
                <c:pt idx="5">
                  <c:v>4766.46642369662</c:v>
                </c:pt>
                <c:pt idx="6">
                  <c:v>4170.7074585509554</c:v>
                </c:pt>
                <c:pt idx="7">
                  <c:v>8861.2862712684691</c:v>
                </c:pt>
                <c:pt idx="8">
                  <c:v>9509.1549483513445</c:v>
                </c:pt>
                <c:pt idx="9">
                  <c:v>14876.014141796575</c:v>
                </c:pt>
                <c:pt idx="10">
                  <c:v>20946.569384347807</c:v>
                </c:pt>
                <c:pt idx="11">
                  <c:v>21508.597361116776</c:v>
                </c:pt>
                <c:pt idx="12">
                  <c:v>19426.035526355525</c:v>
                </c:pt>
                <c:pt idx="13">
                  <c:v>26075.931668033274</c:v>
                </c:pt>
                <c:pt idx="14">
                  <c:v>21704.222209796721</c:v>
                </c:pt>
                <c:pt idx="15" formatCode="General">
                  <c:v>0</c:v>
                </c:pt>
              </c:numCache>
            </c:numRef>
          </c:yVal>
          <c:smooth val="0"/>
        </c:ser>
        <c:ser>
          <c:idx val="1"/>
          <c:order val="1"/>
          <c:tx>
            <c:strRef>
              <c:f>Estimates!$B$50</c:f>
              <c:strCache>
                <c:ptCount val="1"/>
                <c:pt idx="0">
                  <c:v>Dolores</c:v>
                </c:pt>
              </c:strCache>
            </c:strRef>
          </c:tx>
          <c:xVal>
            <c:numRef>
              <c:f>Estimates!$F$60:$U$60</c:f>
              <c:numCache>
                <c:formatCode>General</c:formatCode>
                <c:ptCount val="16"/>
                <c:pt idx="0">
                  <c:v>600</c:v>
                </c:pt>
                <c:pt idx="1">
                  <c:v>662.5</c:v>
                </c:pt>
                <c:pt idx="2">
                  <c:v>762.5</c:v>
                </c:pt>
                <c:pt idx="3">
                  <c:v>820</c:v>
                </c:pt>
                <c:pt idx="4">
                  <c:v>860</c:v>
                </c:pt>
                <c:pt idx="5">
                  <c:v>900</c:v>
                </c:pt>
                <c:pt idx="6">
                  <c:v>950</c:v>
                </c:pt>
                <c:pt idx="7">
                  <c:v>1000</c:v>
                </c:pt>
                <c:pt idx="8">
                  <c:v>1040</c:v>
                </c:pt>
                <c:pt idx="9">
                  <c:v>1080</c:v>
                </c:pt>
                <c:pt idx="10">
                  <c:v>1120</c:v>
                </c:pt>
                <c:pt idx="11">
                  <c:v>1160</c:v>
                </c:pt>
                <c:pt idx="12">
                  <c:v>1202.5</c:v>
                </c:pt>
                <c:pt idx="13">
                  <c:v>1242.5</c:v>
                </c:pt>
                <c:pt idx="14">
                  <c:v>1270</c:v>
                </c:pt>
                <c:pt idx="15">
                  <c:v>1285</c:v>
                </c:pt>
              </c:numCache>
            </c:numRef>
          </c:xVal>
          <c:yVal>
            <c:numRef>
              <c:f>Estimates!$F$50:$U$50</c:f>
              <c:numCache>
                <c:formatCode>0</c:formatCode>
                <c:ptCount val="16"/>
                <c:pt idx="0" formatCode="General">
                  <c:v>0</c:v>
                </c:pt>
                <c:pt idx="1">
                  <c:v>335.76689237987807</c:v>
                </c:pt>
                <c:pt idx="2">
                  <c:v>802.53047746328571</c:v>
                </c:pt>
                <c:pt idx="3">
                  <c:v>2485.6039643002864</c:v>
                </c:pt>
                <c:pt idx="4">
                  <c:v>2895.1189598084202</c:v>
                </c:pt>
                <c:pt idx="5">
                  <c:v>2150.2569028065027</c:v>
                </c:pt>
                <c:pt idx="6">
                  <c:v>578.40789368156163</c:v>
                </c:pt>
                <c:pt idx="7">
                  <c:v>625.44704138249926</c:v>
                </c:pt>
                <c:pt idx="8">
                  <c:v>886.81898728548231</c:v>
                </c:pt>
                <c:pt idx="9">
                  <c:v>1248.6809584568307</c:v>
                </c:pt>
                <c:pt idx="10">
                  <c:v>1813.7419222930157</c:v>
                </c:pt>
                <c:pt idx="11">
                  <c:v>886.75508389916365</c:v>
                </c:pt>
                <c:pt idx="12">
                  <c:v>547.74870740874314</c:v>
                </c:pt>
                <c:pt idx="13">
                  <c:v>1192.6723949004681</c:v>
                </c:pt>
                <c:pt idx="14">
                  <c:v>481.71472641239529</c:v>
                </c:pt>
                <c:pt idx="15" formatCode="General">
                  <c:v>0</c:v>
                </c:pt>
              </c:numCache>
            </c:numRef>
          </c:yVal>
          <c:smooth val="0"/>
        </c:ser>
        <c:ser>
          <c:idx val="2"/>
          <c:order val="2"/>
          <c:tx>
            <c:strRef>
              <c:f>Estimates!$B$51</c:f>
              <c:strCache>
                <c:ptCount val="1"/>
                <c:pt idx="0">
                  <c:v>Hovenweep</c:v>
                </c:pt>
              </c:strCache>
            </c:strRef>
          </c:tx>
          <c:xVal>
            <c:numRef>
              <c:f>Estimates!$F$60:$U$60</c:f>
              <c:numCache>
                <c:formatCode>General</c:formatCode>
                <c:ptCount val="16"/>
                <c:pt idx="0">
                  <c:v>600</c:v>
                </c:pt>
                <c:pt idx="1">
                  <c:v>662.5</c:v>
                </c:pt>
                <c:pt idx="2">
                  <c:v>762.5</c:v>
                </c:pt>
                <c:pt idx="3">
                  <c:v>820</c:v>
                </c:pt>
                <c:pt idx="4">
                  <c:v>860</c:v>
                </c:pt>
                <c:pt idx="5">
                  <c:v>900</c:v>
                </c:pt>
                <c:pt idx="6">
                  <c:v>950</c:v>
                </c:pt>
                <c:pt idx="7">
                  <c:v>1000</c:v>
                </c:pt>
                <c:pt idx="8">
                  <c:v>1040</c:v>
                </c:pt>
                <c:pt idx="9">
                  <c:v>1080</c:v>
                </c:pt>
                <c:pt idx="10">
                  <c:v>1120</c:v>
                </c:pt>
                <c:pt idx="11">
                  <c:v>1160</c:v>
                </c:pt>
                <c:pt idx="12">
                  <c:v>1202.5</c:v>
                </c:pt>
                <c:pt idx="13">
                  <c:v>1242.5</c:v>
                </c:pt>
                <c:pt idx="14">
                  <c:v>1270</c:v>
                </c:pt>
                <c:pt idx="15">
                  <c:v>1285</c:v>
                </c:pt>
              </c:numCache>
            </c:numRef>
          </c:xVal>
          <c:yVal>
            <c:numRef>
              <c:f>Estimates!$F$51:$U$51</c:f>
              <c:numCache>
                <c:formatCode>0</c:formatCode>
                <c:ptCount val="16"/>
                <c:pt idx="0" formatCode="General">
                  <c:v>0</c:v>
                </c:pt>
                <c:pt idx="1">
                  <c:v>150.3931771454632</c:v>
                </c:pt>
                <c:pt idx="2">
                  <c:v>192.34507516378267</c:v>
                </c:pt>
                <c:pt idx="3">
                  <c:v>813.2506889196319</c:v>
                </c:pt>
                <c:pt idx="4">
                  <c:v>556.62739915150837</c:v>
                </c:pt>
                <c:pt idx="5">
                  <c:v>92.699517636739841</c:v>
                </c:pt>
                <c:pt idx="6">
                  <c:v>191.8720952854012</c:v>
                </c:pt>
                <c:pt idx="7">
                  <c:v>229.68872126333866</c:v>
                </c:pt>
                <c:pt idx="8">
                  <c:v>375.14565514751826</c:v>
                </c:pt>
                <c:pt idx="9">
                  <c:v>574.67225369618041</c:v>
                </c:pt>
                <c:pt idx="10">
                  <c:v>1349.0989438205902</c:v>
                </c:pt>
                <c:pt idx="11">
                  <c:v>2178.5512771242802</c:v>
                </c:pt>
                <c:pt idx="12">
                  <c:v>1073.6970922778364</c:v>
                </c:pt>
                <c:pt idx="13">
                  <c:v>1716.9263237508051</c:v>
                </c:pt>
                <c:pt idx="14">
                  <c:v>1574.7381542183314</c:v>
                </c:pt>
                <c:pt idx="15" formatCode="General">
                  <c:v>0</c:v>
                </c:pt>
              </c:numCache>
            </c:numRef>
          </c:yVal>
          <c:smooth val="0"/>
        </c:ser>
        <c:ser>
          <c:idx val="3"/>
          <c:order val="3"/>
          <c:tx>
            <c:strRef>
              <c:f>Estimates!$B$52</c:f>
              <c:strCache>
                <c:ptCount val="1"/>
                <c:pt idx="0">
                  <c:v>McElmo</c:v>
                </c:pt>
              </c:strCache>
            </c:strRef>
          </c:tx>
          <c:xVal>
            <c:numRef>
              <c:f>Estimates!$F$60:$U$60</c:f>
              <c:numCache>
                <c:formatCode>General</c:formatCode>
                <c:ptCount val="16"/>
                <c:pt idx="0">
                  <c:v>600</c:v>
                </c:pt>
                <c:pt idx="1">
                  <c:v>662.5</c:v>
                </c:pt>
                <c:pt idx="2">
                  <c:v>762.5</c:v>
                </c:pt>
                <c:pt idx="3">
                  <c:v>820</c:v>
                </c:pt>
                <c:pt idx="4">
                  <c:v>860</c:v>
                </c:pt>
                <c:pt idx="5">
                  <c:v>900</c:v>
                </c:pt>
                <c:pt idx="6">
                  <c:v>950</c:v>
                </c:pt>
                <c:pt idx="7">
                  <c:v>1000</c:v>
                </c:pt>
                <c:pt idx="8">
                  <c:v>1040</c:v>
                </c:pt>
                <c:pt idx="9">
                  <c:v>1080</c:v>
                </c:pt>
                <c:pt idx="10">
                  <c:v>1120</c:v>
                </c:pt>
                <c:pt idx="11">
                  <c:v>1160</c:v>
                </c:pt>
                <c:pt idx="12">
                  <c:v>1202.5</c:v>
                </c:pt>
                <c:pt idx="13">
                  <c:v>1242.5</c:v>
                </c:pt>
                <c:pt idx="14">
                  <c:v>1270</c:v>
                </c:pt>
                <c:pt idx="15">
                  <c:v>1285</c:v>
                </c:pt>
              </c:numCache>
            </c:numRef>
          </c:xVal>
          <c:yVal>
            <c:numRef>
              <c:f>Estimates!$F$52:$U$52</c:f>
              <c:numCache>
                <c:formatCode>0</c:formatCode>
                <c:ptCount val="16"/>
                <c:pt idx="0" formatCode="General">
                  <c:v>0</c:v>
                </c:pt>
                <c:pt idx="1">
                  <c:v>1589.4865409388049</c:v>
                </c:pt>
                <c:pt idx="2">
                  <c:v>1649.2293272816783</c:v>
                </c:pt>
                <c:pt idx="3">
                  <c:v>4324.0013220720739</c:v>
                </c:pt>
                <c:pt idx="4">
                  <c:v>5321.3070992165558</c:v>
                </c:pt>
                <c:pt idx="5">
                  <c:v>1376.910013324906</c:v>
                </c:pt>
                <c:pt idx="6">
                  <c:v>1932.0802645445406</c:v>
                </c:pt>
                <c:pt idx="7">
                  <c:v>3623.5521719942908</c:v>
                </c:pt>
                <c:pt idx="8">
                  <c:v>3749.5670881494311</c:v>
                </c:pt>
                <c:pt idx="9">
                  <c:v>7321.9571077152896</c:v>
                </c:pt>
                <c:pt idx="10">
                  <c:v>11038.604091817278</c:v>
                </c:pt>
                <c:pt idx="11">
                  <c:v>12209.08923015889</c:v>
                </c:pt>
                <c:pt idx="12">
                  <c:v>11930.914299204171</c:v>
                </c:pt>
                <c:pt idx="13">
                  <c:v>16374.02447185776</c:v>
                </c:pt>
                <c:pt idx="14">
                  <c:v>12590.449592225883</c:v>
                </c:pt>
                <c:pt idx="15" formatCode="General">
                  <c:v>0</c:v>
                </c:pt>
              </c:numCache>
            </c:numRef>
          </c:yVal>
          <c:smooth val="0"/>
        </c:ser>
        <c:ser>
          <c:idx val="4"/>
          <c:order val="4"/>
          <c:tx>
            <c:strRef>
              <c:f>Estimates!$B$53</c:f>
              <c:strCache>
                <c:ptCount val="1"/>
                <c:pt idx="0">
                  <c:v>Mancos</c:v>
                </c:pt>
              </c:strCache>
            </c:strRef>
          </c:tx>
          <c:xVal>
            <c:numRef>
              <c:f>Estimates!$F$60:$U$60</c:f>
              <c:numCache>
                <c:formatCode>General</c:formatCode>
                <c:ptCount val="16"/>
                <c:pt idx="0">
                  <c:v>600</c:v>
                </c:pt>
                <c:pt idx="1">
                  <c:v>662.5</c:v>
                </c:pt>
                <c:pt idx="2">
                  <c:v>762.5</c:v>
                </c:pt>
                <c:pt idx="3">
                  <c:v>820</c:v>
                </c:pt>
                <c:pt idx="4">
                  <c:v>860</c:v>
                </c:pt>
                <c:pt idx="5">
                  <c:v>900</c:v>
                </c:pt>
                <c:pt idx="6">
                  <c:v>950</c:v>
                </c:pt>
                <c:pt idx="7">
                  <c:v>1000</c:v>
                </c:pt>
                <c:pt idx="8">
                  <c:v>1040</c:v>
                </c:pt>
                <c:pt idx="9">
                  <c:v>1080</c:v>
                </c:pt>
                <c:pt idx="10">
                  <c:v>1120</c:v>
                </c:pt>
                <c:pt idx="11">
                  <c:v>1160</c:v>
                </c:pt>
                <c:pt idx="12">
                  <c:v>1202.5</c:v>
                </c:pt>
                <c:pt idx="13">
                  <c:v>1242.5</c:v>
                </c:pt>
                <c:pt idx="14">
                  <c:v>1270</c:v>
                </c:pt>
                <c:pt idx="15">
                  <c:v>1285</c:v>
                </c:pt>
              </c:numCache>
            </c:numRef>
          </c:xVal>
          <c:yVal>
            <c:numRef>
              <c:f>Estimates!$F$53:$U$53</c:f>
              <c:numCache>
                <c:formatCode>0</c:formatCode>
                <c:ptCount val="16"/>
                <c:pt idx="0" formatCode="General">
                  <c:v>0</c:v>
                </c:pt>
                <c:pt idx="1">
                  <c:v>238.18339222949515</c:v>
                </c:pt>
                <c:pt idx="2">
                  <c:v>198.76443299358391</c:v>
                </c:pt>
                <c:pt idx="3">
                  <c:v>1409.0988744435244</c:v>
                </c:pt>
                <c:pt idx="4">
                  <c:v>707.24182412514108</c:v>
                </c:pt>
                <c:pt idx="5">
                  <c:v>421.83956449642204</c:v>
                </c:pt>
                <c:pt idx="6">
                  <c:v>620.84172865922278</c:v>
                </c:pt>
                <c:pt idx="7">
                  <c:v>2088.9148119437937</c:v>
                </c:pt>
                <c:pt idx="8">
                  <c:v>1763.8264323383514</c:v>
                </c:pt>
                <c:pt idx="9">
                  <c:v>1923.3770643283478</c:v>
                </c:pt>
                <c:pt idx="10">
                  <c:v>3354.0476790850503</c:v>
                </c:pt>
                <c:pt idx="11">
                  <c:v>3228.5671907616997</c:v>
                </c:pt>
                <c:pt idx="12">
                  <c:v>3169.6769078625371</c:v>
                </c:pt>
                <c:pt idx="13">
                  <c:v>3084.3188129131258</c:v>
                </c:pt>
                <c:pt idx="14">
                  <c:v>3194.9004279336382</c:v>
                </c:pt>
                <c:pt idx="15" formatCode="General">
                  <c:v>0</c:v>
                </c:pt>
              </c:numCache>
            </c:numRef>
          </c:yVal>
          <c:smooth val="0"/>
        </c:ser>
        <c:ser>
          <c:idx val="5"/>
          <c:order val="5"/>
          <c:tx>
            <c:strRef>
              <c:f>Estimates!$B$54</c:f>
              <c:strCache>
                <c:ptCount val="1"/>
                <c:pt idx="0">
                  <c:v>Mesa Verde NP</c:v>
                </c:pt>
              </c:strCache>
            </c:strRef>
          </c:tx>
          <c:xVal>
            <c:numRef>
              <c:f>Estimates!$F$60:$U$60</c:f>
              <c:numCache>
                <c:formatCode>General</c:formatCode>
                <c:ptCount val="16"/>
                <c:pt idx="0">
                  <c:v>600</c:v>
                </c:pt>
                <c:pt idx="1">
                  <c:v>662.5</c:v>
                </c:pt>
                <c:pt idx="2">
                  <c:v>762.5</c:v>
                </c:pt>
                <c:pt idx="3">
                  <c:v>820</c:v>
                </c:pt>
                <c:pt idx="4">
                  <c:v>860</c:v>
                </c:pt>
                <c:pt idx="5">
                  <c:v>900</c:v>
                </c:pt>
                <c:pt idx="6">
                  <c:v>950</c:v>
                </c:pt>
                <c:pt idx="7">
                  <c:v>1000</c:v>
                </c:pt>
                <c:pt idx="8">
                  <c:v>1040</c:v>
                </c:pt>
                <c:pt idx="9">
                  <c:v>1080</c:v>
                </c:pt>
                <c:pt idx="10">
                  <c:v>1120</c:v>
                </c:pt>
                <c:pt idx="11">
                  <c:v>1160</c:v>
                </c:pt>
                <c:pt idx="12">
                  <c:v>1202.5</c:v>
                </c:pt>
                <c:pt idx="13">
                  <c:v>1242.5</c:v>
                </c:pt>
                <c:pt idx="14">
                  <c:v>1270</c:v>
                </c:pt>
                <c:pt idx="15">
                  <c:v>1285</c:v>
                </c:pt>
              </c:numCache>
            </c:numRef>
          </c:xVal>
          <c:yVal>
            <c:numRef>
              <c:f>Estimates!$F$54:$U$54</c:f>
              <c:numCache>
                <c:formatCode>0</c:formatCode>
                <c:ptCount val="16"/>
                <c:pt idx="0" formatCode="General">
                  <c:v>0</c:v>
                </c:pt>
                <c:pt idx="1">
                  <c:v>561.16038008677447</c:v>
                </c:pt>
                <c:pt idx="2">
                  <c:v>662.98257189511082</c:v>
                </c:pt>
                <c:pt idx="3">
                  <c:v>1487.6137319214354</c:v>
                </c:pt>
                <c:pt idx="4">
                  <c:v>1992.8355155896302</c:v>
                </c:pt>
                <c:pt idx="5">
                  <c:v>695.9269454961094</c:v>
                </c:pt>
                <c:pt idx="6">
                  <c:v>786.52499762095715</c:v>
                </c:pt>
                <c:pt idx="7">
                  <c:v>2108.0130725166532</c:v>
                </c:pt>
                <c:pt idx="8">
                  <c:v>2456.8624279633573</c:v>
                </c:pt>
                <c:pt idx="9">
                  <c:v>3435.3889716932554</c:v>
                </c:pt>
                <c:pt idx="10">
                  <c:v>2912.5281114099762</c:v>
                </c:pt>
                <c:pt idx="11">
                  <c:v>2457.8857387164589</c:v>
                </c:pt>
                <c:pt idx="12">
                  <c:v>2129.6802534170251</c:v>
                </c:pt>
                <c:pt idx="13">
                  <c:v>3065.0284865924705</c:v>
                </c:pt>
                <c:pt idx="14">
                  <c:v>3341.7987090940651</c:v>
                </c:pt>
                <c:pt idx="15" formatCode="General">
                  <c:v>0</c:v>
                </c:pt>
              </c:numCache>
            </c:numRef>
          </c:yVal>
          <c:smooth val="0"/>
        </c:ser>
        <c:ser>
          <c:idx val="6"/>
          <c:order val="6"/>
          <c:tx>
            <c:strRef>
              <c:f>Estimates!$B$55</c:f>
              <c:strCache>
                <c:ptCount val="1"/>
                <c:pt idx="0">
                  <c:v>Ute Piedmont</c:v>
                </c:pt>
              </c:strCache>
            </c:strRef>
          </c:tx>
          <c:xVal>
            <c:numRef>
              <c:f>Estimates!$F$60:$U$60</c:f>
              <c:numCache>
                <c:formatCode>General</c:formatCode>
                <c:ptCount val="16"/>
                <c:pt idx="0">
                  <c:v>600</c:v>
                </c:pt>
                <c:pt idx="1">
                  <c:v>662.5</c:v>
                </c:pt>
                <c:pt idx="2">
                  <c:v>762.5</c:v>
                </c:pt>
                <c:pt idx="3">
                  <c:v>820</c:v>
                </c:pt>
                <c:pt idx="4">
                  <c:v>860</c:v>
                </c:pt>
                <c:pt idx="5">
                  <c:v>900</c:v>
                </c:pt>
                <c:pt idx="6">
                  <c:v>950</c:v>
                </c:pt>
                <c:pt idx="7">
                  <c:v>1000</c:v>
                </c:pt>
                <c:pt idx="8">
                  <c:v>1040</c:v>
                </c:pt>
                <c:pt idx="9">
                  <c:v>1080</c:v>
                </c:pt>
                <c:pt idx="10">
                  <c:v>1120</c:v>
                </c:pt>
                <c:pt idx="11">
                  <c:v>1160</c:v>
                </c:pt>
                <c:pt idx="12">
                  <c:v>1202.5</c:v>
                </c:pt>
                <c:pt idx="13">
                  <c:v>1242.5</c:v>
                </c:pt>
                <c:pt idx="14">
                  <c:v>1270</c:v>
                </c:pt>
                <c:pt idx="15">
                  <c:v>1285</c:v>
                </c:pt>
              </c:numCache>
            </c:numRef>
          </c:xVal>
          <c:yVal>
            <c:numRef>
              <c:f>Estimates!$F$55:$U$55</c:f>
              <c:numCache>
                <c:formatCode>0</c:formatCode>
                <c:ptCount val="16"/>
                <c:pt idx="0" formatCode="General">
                  <c:v>0</c:v>
                </c:pt>
                <c:pt idx="1">
                  <c:v>59.867519738534575</c:v>
                </c:pt>
                <c:pt idx="2">
                  <c:v>30.759239748347944</c:v>
                </c:pt>
                <c:pt idx="3">
                  <c:v>87.886803211024798</c:v>
                </c:pt>
                <c:pt idx="4">
                  <c:v>50.511981402744873</c:v>
                </c:pt>
                <c:pt idx="5">
                  <c:v>28.833479935940272</c:v>
                </c:pt>
                <c:pt idx="6">
                  <c:v>60.980478759271918</c:v>
                </c:pt>
                <c:pt idx="7">
                  <c:v>185.67045216789222</c:v>
                </c:pt>
                <c:pt idx="8">
                  <c:v>276.93435746720337</c:v>
                </c:pt>
                <c:pt idx="9">
                  <c:v>371.93778590667159</c:v>
                </c:pt>
                <c:pt idx="10">
                  <c:v>478.54863592189827</c:v>
                </c:pt>
                <c:pt idx="11">
                  <c:v>547.74884045628005</c:v>
                </c:pt>
                <c:pt idx="12">
                  <c:v>574.31826618521654</c:v>
                </c:pt>
                <c:pt idx="13">
                  <c:v>642.96117801864602</c:v>
                </c:pt>
                <c:pt idx="14">
                  <c:v>520.6205999124054</c:v>
                </c:pt>
                <c:pt idx="15" formatCode="General">
                  <c:v>0</c:v>
                </c:pt>
              </c:numCache>
            </c:numRef>
          </c:yVal>
          <c:smooth val="0"/>
        </c:ser>
        <c:dLbls>
          <c:showLegendKey val="0"/>
          <c:showVal val="0"/>
          <c:showCatName val="0"/>
          <c:showSerName val="0"/>
          <c:showPercent val="0"/>
          <c:showBubbleSize val="0"/>
        </c:dLbls>
        <c:axId val="95222784"/>
        <c:axId val="97322112"/>
      </c:scatterChart>
      <c:valAx>
        <c:axId val="95222784"/>
        <c:scaling>
          <c:orientation val="minMax"/>
          <c:max val="1300"/>
          <c:min val="600"/>
        </c:scaling>
        <c:delete val="0"/>
        <c:axPos val="b"/>
        <c:title>
          <c:tx>
            <c:rich>
              <a:bodyPr/>
              <a:lstStyle/>
              <a:p>
                <a:pPr>
                  <a:defRPr sz="2000" b="1">
                    <a:solidFill>
                      <a:schemeClr val="bg1"/>
                    </a:solidFill>
                  </a:defRPr>
                </a:pPr>
                <a:r>
                  <a:rPr lang="en-US" sz="2000" b="1">
                    <a:solidFill>
                      <a:schemeClr val="bg1"/>
                    </a:solidFill>
                  </a:rPr>
                  <a:t>Modeling period midpoint(CE)</a:t>
                </a:r>
              </a:p>
            </c:rich>
          </c:tx>
          <c:layout/>
          <c:overlay val="0"/>
        </c:title>
        <c:numFmt formatCode="General" sourceLinked="1"/>
        <c:majorTickMark val="none"/>
        <c:minorTickMark val="none"/>
        <c:tickLblPos val="nextTo"/>
        <c:txPr>
          <a:bodyPr/>
          <a:lstStyle/>
          <a:p>
            <a:pPr>
              <a:defRPr>
                <a:solidFill>
                  <a:schemeClr val="bg1"/>
                </a:solidFill>
              </a:defRPr>
            </a:pPr>
            <a:endParaRPr lang="en-US"/>
          </a:p>
        </c:txPr>
        <c:crossAx val="97322112"/>
        <c:crosses val="autoZero"/>
        <c:crossBetween val="midCat"/>
      </c:valAx>
      <c:valAx>
        <c:axId val="97322112"/>
        <c:scaling>
          <c:orientation val="minMax"/>
        </c:scaling>
        <c:delete val="0"/>
        <c:axPos val="l"/>
        <c:majorGridlines/>
        <c:title>
          <c:tx>
            <c:rich>
              <a:bodyPr rot="-5400000" vert="horz"/>
              <a:lstStyle/>
              <a:p>
                <a:pPr>
                  <a:defRPr sz="2000">
                    <a:solidFill>
                      <a:schemeClr val="bg1"/>
                    </a:solidFill>
                  </a:defRPr>
                </a:pPr>
                <a:r>
                  <a:rPr lang="en-US" sz="2000">
                    <a:solidFill>
                      <a:schemeClr val="bg1"/>
                    </a:solidFill>
                  </a:rPr>
                  <a:t>Total momentary population</a:t>
                </a:r>
              </a:p>
            </c:rich>
          </c:tx>
          <c:layout/>
          <c:overlay val="0"/>
        </c:title>
        <c:numFmt formatCode="General" sourceLinked="1"/>
        <c:majorTickMark val="none"/>
        <c:minorTickMark val="none"/>
        <c:tickLblPos val="nextTo"/>
        <c:txPr>
          <a:bodyPr/>
          <a:lstStyle/>
          <a:p>
            <a:pPr>
              <a:defRPr>
                <a:solidFill>
                  <a:schemeClr val="bg1"/>
                </a:solidFill>
              </a:defRPr>
            </a:pPr>
            <a:endParaRPr lang="en-US"/>
          </a:p>
        </c:txPr>
        <c:crossAx val="95222784"/>
        <c:crosses val="autoZero"/>
        <c:crossBetween val="midCat"/>
      </c:valAx>
    </c:plotArea>
    <c:legend>
      <c:legendPos val="r"/>
      <c:legendEntry>
        <c:idx val="0"/>
        <c:txPr>
          <a:bodyPr/>
          <a:lstStyle/>
          <a:p>
            <a:pPr>
              <a:defRPr>
                <a:solidFill>
                  <a:schemeClr val="bg1"/>
                </a:solidFill>
              </a:defRPr>
            </a:pPr>
            <a:endParaRPr lang="en-US"/>
          </a:p>
        </c:txPr>
      </c:legendEntry>
      <c:legendEntry>
        <c:idx val="1"/>
        <c:txPr>
          <a:bodyPr/>
          <a:lstStyle/>
          <a:p>
            <a:pPr>
              <a:defRPr>
                <a:solidFill>
                  <a:schemeClr val="bg1"/>
                </a:solidFill>
              </a:defRPr>
            </a:pPr>
            <a:endParaRPr lang="en-US"/>
          </a:p>
        </c:txPr>
      </c:legendEntry>
      <c:legendEntry>
        <c:idx val="2"/>
        <c:txPr>
          <a:bodyPr/>
          <a:lstStyle/>
          <a:p>
            <a:pPr>
              <a:defRPr>
                <a:solidFill>
                  <a:schemeClr val="bg1"/>
                </a:solidFill>
              </a:defRPr>
            </a:pPr>
            <a:endParaRPr lang="en-US"/>
          </a:p>
        </c:txPr>
      </c:legendEntry>
      <c:legendEntry>
        <c:idx val="3"/>
        <c:txPr>
          <a:bodyPr/>
          <a:lstStyle/>
          <a:p>
            <a:pPr>
              <a:defRPr>
                <a:solidFill>
                  <a:schemeClr val="bg1"/>
                </a:solidFill>
              </a:defRPr>
            </a:pPr>
            <a:endParaRPr lang="en-US"/>
          </a:p>
        </c:txPr>
      </c:legendEntry>
      <c:legendEntry>
        <c:idx val="4"/>
        <c:txPr>
          <a:bodyPr/>
          <a:lstStyle/>
          <a:p>
            <a:pPr>
              <a:defRPr>
                <a:solidFill>
                  <a:schemeClr val="bg1"/>
                </a:solidFill>
              </a:defRPr>
            </a:pPr>
            <a:endParaRPr lang="en-US"/>
          </a:p>
        </c:txPr>
      </c:legendEntry>
      <c:legendEntry>
        <c:idx val="5"/>
        <c:txPr>
          <a:bodyPr/>
          <a:lstStyle/>
          <a:p>
            <a:pPr>
              <a:defRPr>
                <a:solidFill>
                  <a:schemeClr val="bg1"/>
                </a:solidFill>
              </a:defRPr>
            </a:pPr>
            <a:endParaRPr lang="en-US"/>
          </a:p>
        </c:txPr>
      </c:legendEntry>
      <c:legendEntry>
        <c:idx val="6"/>
        <c:txPr>
          <a:bodyPr/>
          <a:lstStyle/>
          <a:p>
            <a:pPr>
              <a:defRPr>
                <a:solidFill>
                  <a:schemeClr val="bg1"/>
                </a:solidFill>
              </a:defRPr>
            </a:pPr>
            <a:endParaRPr lang="en-US"/>
          </a:p>
        </c:txPr>
      </c:legendEntry>
      <c:layout>
        <c:manualLayout>
          <c:xMode val="edge"/>
          <c:yMode val="edge"/>
          <c:x val="0.18075805365827829"/>
          <c:y val="0.15899491362453227"/>
          <c:w val="0.1781562247082227"/>
          <c:h val="0.29403105818521619"/>
        </c:manualLayout>
      </c:layout>
      <c:overlay val="1"/>
      <c:spPr>
        <a:solidFill>
          <a:srgbClr val="000000"/>
        </a:solidFill>
        <a:ln>
          <a:solidFill>
            <a:schemeClr val="accent1"/>
          </a:solidFill>
        </a:ln>
      </c:sp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5"/>
          <c:order val="0"/>
          <c:tx>
            <c:v>Total</c:v>
          </c:tx>
          <c:xVal>
            <c:numRef>
              <c:f>Estimates!$F$37:$W$37</c:f>
              <c:numCache>
                <c:formatCode>General</c:formatCode>
                <c:ptCount val="18"/>
                <c:pt idx="0">
                  <c:v>900</c:v>
                </c:pt>
                <c:pt idx="1">
                  <c:v>1050</c:v>
                </c:pt>
                <c:pt idx="2">
                  <c:v>1150</c:v>
                </c:pt>
                <c:pt idx="3">
                  <c:v>1200</c:v>
                </c:pt>
                <c:pt idx="4">
                  <c:v>1250</c:v>
                </c:pt>
                <c:pt idx="5">
                  <c:v>1280</c:v>
                </c:pt>
                <c:pt idx="6">
                  <c:v>1315</c:v>
                </c:pt>
                <c:pt idx="7">
                  <c:v>1350</c:v>
                </c:pt>
                <c:pt idx="8">
                  <c:v>1400</c:v>
                </c:pt>
                <c:pt idx="9">
                  <c:v>1425</c:v>
                </c:pt>
                <c:pt idx="10">
                  <c:v>1450</c:v>
                </c:pt>
                <c:pt idx="11">
                  <c:v>1515</c:v>
                </c:pt>
                <c:pt idx="12">
                  <c:v>1550</c:v>
                </c:pt>
                <c:pt idx="13">
                  <c:v>1600</c:v>
                </c:pt>
                <c:pt idx="14">
                  <c:v>1625</c:v>
                </c:pt>
                <c:pt idx="15">
                  <c:v>1650</c:v>
                </c:pt>
                <c:pt idx="16">
                  <c:v>1700</c:v>
                </c:pt>
                <c:pt idx="17">
                  <c:v>1760</c:v>
                </c:pt>
              </c:numCache>
            </c:numRef>
          </c:xVal>
          <c:yVal>
            <c:numRef>
              <c:f>Estimates!$F$45:$W$45</c:f>
              <c:numCache>
                <c:formatCode>General</c:formatCode>
                <c:ptCount val="18"/>
                <c:pt idx="0">
                  <c:v>200</c:v>
                </c:pt>
                <c:pt idx="1">
                  <c:v>2133.5778907069648</c:v>
                </c:pt>
                <c:pt idx="2">
                  <c:v>2191.8376172716789</c:v>
                </c:pt>
                <c:pt idx="3">
                  <c:v>5612.3405991390837</c:v>
                </c:pt>
                <c:pt idx="4">
                  <c:v>8942.573508876927</c:v>
                </c:pt>
                <c:pt idx="5">
                  <c:v>21883.199296277518</c:v>
                </c:pt>
                <c:pt idx="6">
                  <c:v>23894.448068580226</c:v>
                </c:pt>
                <c:pt idx="7">
                  <c:v>27724.842325408601</c:v>
                </c:pt>
                <c:pt idx="8">
                  <c:v>26328.392091417503</c:v>
                </c:pt>
                <c:pt idx="9">
                  <c:v>26496.434928506333</c:v>
                </c:pt>
                <c:pt idx="10">
                  <c:v>24392.916119703492</c:v>
                </c:pt>
                <c:pt idx="11">
                  <c:v>20631.353859342271</c:v>
                </c:pt>
                <c:pt idx="12">
                  <c:v>15105.342770236944</c:v>
                </c:pt>
                <c:pt idx="13">
                  <c:v>12894.726386538683</c:v>
                </c:pt>
                <c:pt idx="14">
                  <c:v>6966.5264634903633</c:v>
                </c:pt>
                <c:pt idx="15">
                  <c:v>7181.0171195107559</c:v>
                </c:pt>
                <c:pt idx="16">
                  <c:v>10383.419987892708</c:v>
                </c:pt>
                <c:pt idx="17">
                  <c:v>4086.1168053709425</c:v>
                </c:pt>
              </c:numCache>
            </c:numRef>
          </c:yVal>
          <c:smooth val="0"/>
        </c:ser>
        <c:ser>
          <c:idx val="1"/>
          <c:order val="1"/>
          <c:tx>
            <c:strRef>
              <c:f>Estimates!$B$41</c:f>
              <c:strCache>
                <c:ptCount val="1"/>
                <c:pt idx="0">
                  <c:v>Chama</c:v>
                </c:pt>
              </c:strCache>
            </c:strRef>
          </c:tx>
          <c:spPr>
            <a:effectLst>
              <a:outerShdw blurRad="50800" dist="50800" dir="5400000" algn="ctr" rotWithShape="0">
                <a:srgbClr val="000000"/>
              </a:outerShdw>
            </a:effectLst>
          </c:spPr>
          <c:marker>
            <c:spPr>
              <a:effectLst>
                <a:outerShdw blurRad="50800" dist="50800" dir="5400000" algn="ctr" rotWithShape="0">
                  <a:srgbClr val="000000"/>
                </a:outerShdw>
              </a:effectLst>
            </c:spPr>
          </c:marker>
          <c:xVal>
            <c:numRef>
              <c:f>Estimates!$F$37:$W$37</c:f>
              <c:numCache>
                <c:formatCode>General</c:formatCode>
                <c:ptCount val="18"/>
                <c:pt idx="0">
                  <c:v>900</c:v>
                </c:pt>
                <c:pt idx="1">
                  <c:v>1050</c:v>
                </c:pt>
                <c:pt idx="2">
                  <c:v>1150</c:v>
                </c:pt>
                <c:pt idx="3">
                  <c:v>1200</c:v>
                </c:pt>
                <c:pt idx="4">
                  <c:v>1250</c:v>
                </c:pt>
                <c:pt idx="5">
                  <c:v>1280</c:v>
                </c:pt>
                <c:pt idx="6">
                  <c:v>1315</c:v>
                </c:pt>
                <c:pt idx="7">
                  <c:v>1350</c:v>
                </c:pt>
                <c:pt idx="8">
                  <c:v>1400</c:v>
                </c:pt>
                <c:pt idx="9">
                  <c:v>1425</c:v>
                </c:pt>
                <c:pt idx="10">
                  <c:v>1450</c:v>
                </c:pt>
                <c:pt idx="11">
                  <c:v>1515</c:v>
                </c:pt>
                <c:pt idx="12">
                  <c:v>1550</c:v>
                </c:pt>
                <c:pt idx="13">
                  <c:v>1600</c:v>
                </c:pt>
                <c:pt idx="14">
                  <c:v>1625</c:v>
                </c:pt>
                <c:pt idx="15">
                  <c:v>1650</c:v>
                </c:pt>
                <c:pt idx="16">
                  <c:v>1700</c:v>
                </c:pt>
                <c:pt idx="17">
                  <c:v>1760</c:v>
                </c:pt>
              </c:numCache>
            </c:numRef>
          </c:xVal>
          <c:yVal>
            <c:numRef>
              <c:f>Estimates!$F$41:$W$41</c:f>
              <c:numCache>
                <c:formatCode>General</c:formatCode>
                <c:ptCount val="18"/>
                <c:pt idx="0">
                  <c:v>0</c:v>
                </c:pt>
                <c:pt idx="1">
                  <c:v>631.00961538461536</c:v>
                </c:pt>
                <c:pt idx="2">
                  <c:v>78.125</c:v>
                </c:pt>
                <c:pt idx="3">
                  <c:v>142.19</c:v>
                </c:pt>
                <c:pt idx="4">
                  <c:v>220.54297820512818</c:v>
                </c:pt>
                <c:pt idx="5">
                  <c:v>844.09764957264952</c:v>
                </c:pt>
                <c:pt idx="6">
                  <c:v>1709.6018090528519</c:v>
                </c:pt>
                <c:pt idx="7">
                  <c:v>5711.4253618001039</c:v>
                </c:pt>
                <c:pt idx="8">
                  <c:v>9793.0833424908415</c:v>
                </c:pt>
                <c:pt idx="9">
                  <c:v>10633.482538766786</c:v>
                </c:pt>
                <c:pt idx="10">
                  <c:v>12282.095792612941</c:v>
                </c:pt>
                <c:pt idx="11">
                  <c:v>10479.23291953602</c:v>
                </c:pt>
                <c:pt idx="12">
                  <c:v>6240.9464624847369</c:v>
                </c:pt>
                <c:pt idx="13">
                  <c:v>4966.0379384615389</c:v>
                </c:pt>
                <c:pt idx="14">
                  <c:v>303.15597692307688</c:v>
                </c:pt>
                <c:pt idx="15">
                  <c:v>303.15597692307688</c:v>
                </c:pt>
                <c:pt idx="16">
                  <c:v>852.75207692307686</c:v>
                </c:pt>
                <c:pt idx="17">
                  <c:v>30.048076923076923</c:v>
                </c:pt>
              </c:numCache>
            </c:numRef>
          </c:yVal>
          <c:smooth val="0"/>
        </c:ser>
        <c:ser>
          <c:idx val="4"/>
          <c:order val="2"/>
          <c:tx>
            <c:strRef>
              <c:f>Estimates!$B$44</c:f>
              <c:strCache>
                <c:ptCount val="1"/>
                <c:pt idx="0">
                  <c:v>Pajarito</c:v>
                </c:pt>
              </c:strCache>
            </c:strRef>
          </c:tx>
          <c:xVal>
            <c:numRef>
              <c:f>Estimates!$F$37:$W$37</c:f>
              <c:numCache>
                <c:formatCode>General</c:formatCode>
                <c:ptCount val="18"/>
                <c:pt idx="0">
                  <c:v>900</c:v>
                </c:pt>
                <c:pt idx="1">
                  <c:v>1050</c:v>
                </c:pt>
                <c:pt idx="2">
                  <c:v>1150</c:v>
                </c:pt>
                <c:pt idx="3">
                  <c:v>1200</c:v>
                </c:pt>
                <c:pt idx="4">
                  <c:v>1250</c:v>
                </c:pt>
                <c:pt idx="5">
                  <c:v>1280</c:v>
                </c:pt>
                <c:pt idx="6">
                  <c:v>1315</c:v>
                </c:pt>
                <c:pt idx="7">
                  <c:v>1350</c:v>
                </c:pt>
                <c:pt idx="8">
                  <c:v>1400</c:v>
                </c:pt>
                <c:pt idx="9">
                  <c:v>1425</c:v>
                </c:pt>
                <c:pt idx="10">
                  <c:v>1450</c:v>
                </c:pt>
                <c:pt idx="11">
                  <c:v>1515</c:v>
                </c:pt>
                <c:pt idx="12">
                  <c:v>1550</c:v>
                </c:pt>
                <c:pt idx="13">
                  <c:v>1600</c:v>
                </c:pt>
                <c:pt idx="14">
                  <c:v>1625</c:v>
                </c:pt>
                <c:pt idx="15">
                  <c:v>1650</c:v>
                </c:pt>
                <c:pt idx="16">
                  <c:v>1700</c:v>
                </c:pt>
                <c:pt idx="17">
                  <c:v>1760</c:v>
                </c:pt>
              </c:numCache>
            </c:numRef>
          </c:xVal>
          <c:yVal>
            <c:numRef>
              <c:f>Estimates!$F$44:$W$44</c:f>
              <c:numCache>
                <c:formatCode>General</c:formatCode>
                <c:ptCount val="18"/>
                <c:pt idx="0">
                  <c:v>0</c:v>
                </c:pt>
                <c:pt idx="1">
                  <c:v>249.10476333283333</c:v>
                </c:pt>
                <c:pt idx="2">
                  <c:v>419.2295196681161</c:v>
                </c:pt>
                <c:pt idx="3">
                  <c:v>1529.5974858299592</c:v>
                </c:pt>
                <c:pt idx="4">
                  <c:v>4508.1566790908828</c:v>
                </c:pt>
                <c:pt idx="5">
                  <c:v>10665.385332922771</c:v>
                </c:pt>
                <c:pt idx="6">
                  <c:v>10666.527038515085</c:v>
                </c:pt>
                <c:pt idx="7">
                  <c:v>7786.6438036103646</c:v>
                </c:pt>
                <c:pt idx="8">
                  <c:v>5214.3223080243342</c:v>
                </c:pt>
                <c:pt idx="9">
                  <c:v>5836.9471916065095</c:v>
                </c:pt>
                <c:pt idx="10">
                  <c:v>6015.3553871230779</c:v>
                </c:pt>
                <c:pt idx="11">
                  <c:v>4087.629917848039</c:v>
                </c:pt>
                <c:pt idx="12">
                  <c:v>2922.0715563888361</c:v>
                </c:pt>
                <c:pt idx="13">
                  <c:v>2775.1380545694715</c:v>
                </c:pt>
                <c:pt idx="14">
                  <c:v>1834.9586844604389</c:v>
                </c:pt>
                <c:pt idx="15">
                  <c:v>1818.9243404808317</c:v>
                </c:pt>
                <c:pt idx="16">
                  <c:v>906.722547108512</c:v>
                </c:pt>
                <c:pt idx="17">
                  <c:v>252.72254710851203</c:v>
                </c:pt>
              </c:numCache>
            </c:numRef>
          </c:yVal>
          <c:smooth val="0"/>
        </c:ser>
        <c:ser>
          <c:idx val="2"/>
          <c:order val="3"/>
          <c:tx>
            <c:strRef>
              <c:f>Estimates!$B$42</c:f>
              <c:strCache>
                <c:ptCount val="1"/>
                <c:pt idx="0">
                  <c:v>Santa Fe</c:v>
                </c:pt>
              </c:strCache>
            </c:strRef>
          </c:tx>
          <c:xVal>
            <c:numRef>
              <c:f>Estimates!$F$37:$W$37</c:f>
              <c:numCache>
                <c:formatCode>General</c:formatCode>
                <c:ptCount val="18"/>
                <c:pt idx="0">
                  <c:v>900</c:v>
                </c:pt>
                <c:pt idx="1">
                  <c:v>1050</c:v>
                </c:pt>
                <c:pt idx="2">
                  <c:v>1150</c:v>
                </c:pt>
                <c:pt idx="3">
                  <c:v>1200</c:v>
                </c:pt>
                <c:pt idx="4">
                  <c:v>1250</c:v>
                </c:pt>
                <c:pt idx="5">
                  <c:v>1280</c:v>
                </c:pt>
                <c:pt idx="6">
                  <c:v>1315</c:v>
                </c:pt>
                <c:pt idx="7">
                  <c:v>1350</c:v>
                </c:pt>
                <c:pt idx="8">
                  <c:v>1400</c:v>
                </c:pt>
                <c:pt idx="9">
                  <c:v>1425</c:v>
                </c:pt>
                <c:pt idx="10">
                  <c:v>1450</c:v>
                </c:pt>
                <c:pt idx="11">
                  <c:v>1515</c:v>
                </c:pt>
                <c:pt idx="12">
                  <c:v>1550</c:v>
                </c:pt>
                <c:pt idx="13">
                  <c:v>1600</c:v>
                </c:pt>
                <c:pt idx="14">
                  <c:v>1625</c:v>
                </c:pt>
                <c:pt idx="15">
                  <c:v>1650</c:v>
                </c:pt>
                <c:pt idx="16">
                  <c:v>1700</c:v>
                </c:pt>
                <c:pt idx="17">
                  <c:v>1760</c:v>
                </c:pt>
              </c:numCache>
            </c:numRef>
          </c:xVal>
          <c:yVal>
            <c:numRef>
              <c:f>Estimates!$F$42:$W$42</c:f>
              <c:numCache>
                <c:formatCode>General</c:formatCode>
                <c:ptCount val="18"/>
                <c:pt idx="0">
                  <c:v>0</c:v>
                </c:pt>
                <c:pt idx="1">
                  <c:v>853.69414283324966</c:v>
                </c:pt>
                <c:pt idx="2">
                  <c:v>1269.260757651781</c:v>
                </c:pt>
                <c:pt idx="3">
                  <c:v>1850.3816777722022</c:v>
                </c:pt>
                <c:pt idx="4">
                  <c:v>1460.144584412109</c:v>
                </c:pt>
                <c:pt idx="5">
                  <c:v>3078.7601299325415</c:v>
                </c:pt>
                <c:pt idx="6">
                  <c:v>3959.203948414689</c:v>
                </c:pt>
                <c:pt idx="7">
                  <c:v>6350.7852875946746</c:v>
                </c:pt>
                <c:pt idx="8">
                  <c:v>5948.2808598762349</c:v>
                </c:pt>
                <c:pt idx="9">
                  <c:v>4752.1353888554395</c:v>
                </c:pt>
                <c:pt idx="10">
                  <c:v>1816.5985888554383</c:v>
                </c:pt>
                <c:pt idx="11">
                  <c:v>1695.5955287952277</c:v>
                </c:pt>
                <c:pt idx="12">
                  <c:v>2255.2845528795224</c:v>
                </c:pt>
                <c:pt idx="13">
                  <c:v>2137.1822252885095</c:v>
                </c:pt>
                <c:pt idx="14">
                  <c:v>1989.145</c:v>
                </c:pt>
                <c:pt idx="15">
                  <c:v>3369.9</c:v>
                </c:pt>
                <c:pt idx="16">
                  <c:v>6538.55</c:v>
                </c:pt>
                <c:pt idx="17">
                  <c:v>2500.6750000000002</c:v>
                </c:pt>
              </c:numCache>
            </c:numRef>
          </c:yVal>
          <c:smooth val="0"/>
        </c:ser>
        <c:ser>
          <c:idx val="3"/>
          <c:order val="4"/>
          <c:tx>
            <c:strRef>
              <c:f>Estimates!$B$43</c:f>
              <c:strCache>
                <c:ptCount val="1"/>
                <c:pt idx="0">
                  <c:v>Cochiti</c:v>
                </c:pt>
              </c:strCache>
            </c:strRef>
          </c:tx>
          <c:xVal>
            <c:numRef>
              <c:f>Estimates!$F$37:$W$37</c:f>
              <c:numCache>
                <c:formatCode>General</c:formatCode>
                <c:ptCount val="18"/>
                <c:pt idx="0">
                  <c:v>900</c:v>
                </c:pt>
                <c:pt idx="1">
                  <c:v>1050</c:v>
                </c:pt>
                <c:pt idx="2">
                  <c:v>1150</c:v>
                </c:pt>
                <c:pt idx="3">
                  <c:v>1200</c:v>
                </c:pt>
                <c:pt idx="4">
                  <c:v>1250</c:v>
                </c:pt>
                <c:pt idx="5">
                  <c:v>1280</c:v>
                </c:pt>
                <c:pt idx="6">
                  <c:v>1315</c:v>
                </c:pt>
                <c:pt idx="7">
                  <c:v>1350</c:v>
                </c:pt>
                <c:pt idx="8">
                  <c:v>1400</c:v>
                </c:pt>
                <c:pt idx="9">
                  <c:v>1425</c:v>
                </c:pt>
                <c:pt idx="10">
                  <c:v>1450</c:v>
                </c:pt>
                <c:pt idx="11">
                  <c:v>1515</c:v>
                </c:pt>
                <c:pt idx="12">
                  <c:v>1550</c:v>
                </c:pt>
                <c:pt idx="13">
                  <c:v>1600</c:v>
                </c:pt>
                <c:pt idx="14">
                  <c:v>1625</c:v>
                </c:pt>
                <c:pt idx="15">
                  <c:v>1650</c:v>
                </c:pt>
                <c:pt idx="16">
                  <c:v>1700</c:v>
                </c:pt>
                <c:pt idx="17">
                  <c:v>1760</c:v>
                </c:pt>
              </c:numCache>
            </c:numRef>
          </c:xVal>
          <c:yVal>
            <c:numRef>
              <c:f>Estimates!$F$43:$W$43</c:f>
              <c:numCache>
                <c:formatCode>General</c:formatCode>
                <c:ptCount val="18"/>
                <c:pt idx="0">
                  <c:v>0</c:v>
                </c:pt>
                <c:pt idx="1">
                  <c:v>141.8897129958078</c:v>
                </c:pt>
                <c:pt idx="2">
                  <c:v>425.22233995178209</c:v>
                </c:pt>
                <c:pt idx="3">
                  <c:v>2066.5114355369224</c:v>
                </c:pt>
                <c:pt idx="4">
                  <c:v>2714.359267168807</c:v>
                </c:pt>
                <c:pt idx="5">
                  <c:v>7221.506183849554</c:v>
                </c:pt>
                <c:pt idx="6">
                  <c:v>7311.3152725976015</c:v>
                </c:pt>
                <c:pt idx="7">
                  <c:v>7471.8878724034603</c:v>
                </c:pt>
                <c:pt idx="8">
                  <c:v>4671.0155810260894</c:v>
                </c:pt>
                <c:pt idx="9">
                  <c:v>4213.1198092776003</c:v>
                </c:pt>
                <c:pt idx="10">
                  <c:v>2734.7163511120325</c:v>
                </c:pt>
                <c:pt idx="11">
                  <c:v>2440.6454931629842</c:v>
                </c:pt>
                <c:pt idx="12">
                  <c:v>1501.1401984838481</c:v>
                </c:pt>
                <c:pt idx="13">
                  <c:v>1162.4681682191613</c:v>
                </c:pt>
                <c:pt idx="14">
                  <c:v>919.96680210684735</c:v>
                </c:pt>
                <c:pt idx="15">
                  <c:v>946.83680210684724</c:v>
                </c:pt>
                <c:pt idx="16">
                  <c:v>502.39536386112007</c:v>
                </c:pt>
                <c:pt idx="17">
                  <c:v>712.67118133935287</c:v>
                </c:pt>
              </c:numCache>
            </c:numRef>
          </c:yVal>
          <c:smooth val="0"/>
        </c:ser>
        <c:ser>
          <c:idx val="0"/>
          <c:order val="5"/>
          <c:tx>
            <c:strRef>
              <c:f>Estimates!$B$40</c:f>
              <c:strCache>
                <c:ptCount val="1"/>
                <c:pt idx="0">
                  <c:v>Velarde</c:v>
                </c:pt>
              </c:strCache>
            </c:strRef>
          </c:tx>
          <c:xVal>
            <c:numRef>
              <c:f>Estimates!$F$37:$W$37</c:f>
              <c:numCache>
                <c:formatCode>General</c:formatCode>
                <c:ptCount val="18"/>
                <c:pt idx="0">
                  <c:v>900</c:v>
                </c:pt>
                <c:pt idx="1">
                  <c:v>1050</c:v>
                </c:pt>
                <c:pt idx="2">
                  <c:v>1150</c:v>
                </c:pt>
                <c:pt idx="3">
                  <c:v>1200</c:v>
                </c:pt>
                <c:pt idx="4">
                  <c:v>1250</c:v>
                </c:pt>
                <c:pt idx="5">
                  <c:v>1280</c:v>
                </c:pt>
                <c:pt idx="6">
                  <c:v>1315</c:v>
                </c:pt>
                <c:pt idx="7">
                  <c:v>1350</c:v>
                </c:pt>
                <c:pt idx="8">
                  <c:v>1400</c:v>
                </c:pt>
                <c:pt idx="9">
                  <c:v>1425</c:v>
                </c:pt>
                <c:pt idx="10">
                  <c:v>1450</c:v>
                </c:pt>
                <c:pt idx="11">
                  <c:v>1515</c:v>
                </c:pt>
                <c:pt idx="12">
                  <c:v>1550</c:v>
                </c:pt>
                <c:pt idx="13">
                  <c:v>1600</c:v>
                </c:pt>
                <c:pt idx="14">
                  <c:v>1625</c:v>
                </c:pt>
                <c:pt idx="15">
                  <c:v>1650</c:v>
                </c:pt>
                <c:pt idx="16">
                  <c:v>1700</c:v>
                </c:pt>
                <c:pt idx="17">
                  <c:v>1760</c:v>
                </c:pt>
              </c:numCache>
            </c:numRef>
          </c:xVal>
          <c:yVal>
            <c:numRef>
              <c:f>Estimates!$F$40:$W$40</c:f>
              <c:numCache>
                <c:formatCode>General</c:formatCode>
                <c:ptCount val="18"/>
                <c:pt idx="0">
                  <c:v>0</c:v>
                </c:pt>
                <c:pt idx="1">
                  <c:v>257.87965616045847</c:v>
                </c:pt>
                <c:pt idx="2">
                  <c:v>0</c:v>
                </c:pt>
                <c:pt idx="3">
                  <c:v>23.66</c:v>
                </c:pt>
                <c:pt idx="4">
                  <c:v>39.370000000000005</c:v>
                </c:pt>
                <c:pt idx="5">
                  <c:v>73.45</c:v>
                </c:pt>
                <c:pt idx="6">
                  <c:v>247.8</c:v>
                </c:pt>
                <c:pt idx="7">
                  <c:v>404.1</c:v>
                </c:pt>
                <c:pt idx="8">
                  <c:v>701.69</c:v>
                </c:pt>
                <c:pt idx="9">
                  <c:v>1060.75</c:v>
                </c:pt>
                <c:pt idx="10">
                  <c:v>1544.1499999999999</c:v>
                </c:pt>
                <c:pt idx="11">
                  <c:v>1928.25</c:v>
                </c:pt>
                <c:pt idx="12">
                  <c:v>2185.9</c:v>
                </c:pt>
                <c:pt idx="13">
                  <c:v>1853.8999999999999</c:v>
                </c:pt>
                <c:pt idx="14">
                  <c:v>1919.3</c:v>
                </c:pt>
                <c:pt idx="15">
                  <c:v>742.2</c:v>
                </c:pt>
                <c:pt idx="16">
                  <c:v>1583</c:v>
                </c:pt>
                <c:pt idx="17">
                  <c:v>590</c:v>
                </c:pt>
              </c:numCache>
            </c:numRef>
          </c:yVal>
          <c:smooth val="0"/>
        </c:ser>
        <c:dLbls>
          <c:showLegendKey val="0"/>
          <c:showVal val="0"/>
          <c:showCatName val="0"/>
          <c:showSerName val="0"/>
          <c:showPercent val="0"/>
          <c:showBubbleSize val="0"/>
        </c:dLbls>
        <c:axId val="93061888"/>
        <c:axId val="93063808"/>
      </c:scatterChart>
      <c:valAx>
        <c:axId val="93061888"/>
        <c:scaling>
          <c:orientation val="minMax"/>
          <c:max val="1800"/>
          <c:min val="900"/>
        </c:scaling>
        <c:delete val="0"/>
        <c:axPos val="b"/>
        <c:title>
          <c:tx>
            <c:rich>
              <a:bodyPr/>
              <a:lstStyle/>
              <a:p>
                <a:pPr>
                  <a:defRPr sz="2000">
                    <a:solidFill>
                      <a:schemeClr val="bg1"/>
                    </a:solidFill>
                  </a:defRPr>
                </a:pPr>
                <a:r>
                  <a:rPr lang="en-US" sz="2000">
                    <a:solidFill>
                      <a:schemeClr val="bg1"/>
                    </a:solidFill>
                  </a:rPr>
                  <a:t>Phase end date (CE)</a:t>
                </a:r>
              </a:p>
            </c:rich>
          </c:tx>
          <c:layout/>
          <c:overlay val="0"/>
        </c:title>
        <c:numFmt formatCode="General" sourceLinked="1"/>
        <c:majorTickMark val="out"/>
        <c:minorTickMark val="none"/>
        <c:tickLblPos val="nextTo"/>
        <c:txPr>
          <a:bodyPr/>
          <a:lstStyle/>
          <a:p>
            <a:pPr>
              <a:defRPr sz="1200">
                <a:solidFill>
                  <a:schemeClr val="bg1"/>
                </a:solidFill>
              </a:defRPr>
            </a:pPr>
            <a:endParaRPr lang="en-US"/>
          </a:p>
        </c:txPr>
        <c:crossAx val="93063808"/>
        <c:crosses val="autoZero"/>
        <c:crossBetween val="midCat"/>
      </c:valAx>
      <c:valAx>
        <c:axId val="93063808"/>
        <c:scaling>
          <c:orientation val="minMax"/>
        </c:scaling>
        <c:delete val="0"/>
        <c:axPos val="l"/>
        <c:majorGridlines/>
        <c:title>
          <c:tx>
            <c:rich>
              <a:bodyPr rot="-5400000" vert="horz"/>
              <a:lstStyle/>
              <a:p>
                <a:pPr>
                  <a:defRPr sz="2000">
                    <a:solidFill>
                      <a:schemeClr val="bg1"/>
                    </a:solidFill>
                  </a:defRPr>
                </a:pPr>
                <a:r>
                  <a:rPr lang="en-US" sz="2000">
                    <a:solidFill>
                      <a:schemeClr val="bg1"/>
                    </a:solidFill>
                  </a:rPr>
                  <a:t>Average momentary population</a:t>
                </a:r>
              </a:p>
            </c:rich>
          </c:tx>
          <c:layout>
            <c:manualLayout>
              <c:xMode val="edge"/>
              <c:yMode val="edge"/>
              <c:x val="9.204470742932281E-3"/>
              <c:y val="0.2209354796117165"/>
            </c:manualLayout>
          </c:layout>
          <c:overlay val="0"/>
        </c:title>
        <c:numFmt formatCode="General" sourceLinked="1"/>
        <c:majorTickMark val="out"/>
        <c:minorTickMark val="none"/>
        <c:tickLblPos val="nextTo"/>
        <c:txPr>
          <a:bodyPr/>
          <a:lstStyle/>
          <a:p>
            <a:pPr>
              <a:defRPr sz="1200">
                <a:solidFill>
                  <a:schemeClr val="bg1"/>
                </a:solidFill>
              </a:defRPr>
            </a:pPr>
            <a:endParaRPr lang="en-US"/>
          </a:p>
        </c:txPr>
        <c:crossAx val="93061888"/>
        <c:crosses val="autoZero"/>
        <c:crossBetween val="midCat"/>
      </c:valAx>
    </c:plotArea>
    <c:legend>
      <c:legendPos val="l"/>
      <c:legendEntry>
        <c:idx val="0"/>
        <c:txPr>
          <a:bodyPr/>
          <a:lstStyle/>
          <a:p>
            <a:pPr>
              <a:defRPr sz="1200" baseline="0">
                <a:solidFill>
                  <a:schemeClr val="bg1"/>
                </a:solidFill>
              </a:defRPr>
            </a:pPr>
            <a:endParaRPr lang="en-US"/>
          </a:p>
        </c:txPr>
      </c:legendEntry>
      <c:layout>
        <c:manualLayout>
          <c:xMode val="edge"/>
          <c:yMode val="edge"/>
          <c:x val="0.14360586130535161"/>
          <c:y val="8.2017147856517925E-2"/>
          <c:w val="0.14412906966510844"/>
          <c:h val="0.28561360729274216"/>
        </c:manualLayout>
      </c:layout>
      <c:overlay val="1"/>
      <c:txPr>
        <a:bodyPr/>
        <a:lstStyle/>
        <a:p>
          <a:pPr>
            <a:defRPr sz="1200" baseline="0">
              <a:solidFill>
                <a:schemeClr val="bg1"/>
              </a:solidFill>
            </a:defRPr>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v>MVR</c:v>
          </c:tx>
          <c:marker>
            <c:symbol val="none"/>
          </c:marker>
          <c:xVal>
            <c:numRef>
              <c:f>NRG!$B$10:$AE$10</c:f>
              <c:numCache>
                <c:formatCode>General</c:formatCode>
                <c:ptCount val="30"/>
                <c:pt idx="0">
                  <c:v>600</c:v>
                </c:pt>
                <c:pt idx="1">
                  <c:v>600</c:v>
                </c:pt>
                <c:pt idx="2">
                  <c:v>725</c:v>
                </c:pt>
                <c:pt idx="3">
                  <c:v>725</c:v>
                </c:pt>
                <c:pt idx="4">
                  <c:v>800</c:v>
                </c:pt>
                <c:pt idx="5">
                  <c:v>800</c:v>
                </c:pt>
                <c:pt idx="6">
                  <c:v>840</c:v>
                </c:pt>
                <c:pt idx="7">
                  <c:v>840</c:v>
                </c:pt>
                <c:pt idx="8">
                  <c:v>880</c:v>
                </c:pt>
                <c:pt idx="9">
                  <c:v>880</c:v>
                </c:pt>
                <c:pt idx="10">
                  <c:v>920</c:v>
                </c:pt>
                <c:pt idx="11">
                  <c:v>920</c:v>
                </c:pt>
                <c:pt idx="12">
                  <c:v>980</c:v>
                </c:pt>
                <c:pt idx="13">
                  <c:v>980</c:v>
                </c:pt>
                <c:pt idx="14">
                  <c:v>1020</c:v>
                </c:pt>
                <c:pt idx="15">
                  <c:v>1020</c:v>
                </c:pt>
                <c:pt idx="16">
                  <c:v>1060</c:v>
                </c:pt>
                <c:pt idx="17">
                  <c:v>1060</c:v>
                </c:pt>
                <c:pt idx="18">
                  <c:v>1100</c:v>
                </c:pt>
                <c:pt idx="19">
                  <c:v>1100</c:v>
                </c:pt>
                <c:pt idx="20">
                  <c:v>1140</c:v>
                </c:pt>
                <c:pt idx="21">
                  <c:v>1140</c:v>
                </c:pt>
                <c:pt idx="22">
                  <c:v>1180</c:v>
                </c:pt>
                <c:pt idx="23">
                  <c:v>1180</c:v>
                </c:pt>
                <c:pt idx="24">
                  <c:v>1225</c:v>
                </c:pt>
                <c:pt idx="25">
                  <c:v>1225</c:v>
                </c:pt>
                <c:pt idx="26">
                  <c:v>1260</c:v>
                </c:pt>
                <c:pt idx="27">
                  <c:v>1260</c:v>
                </c:pt>
                <c:pt idx="28">
                  <c:v>1280</c:v>
                </c:pt>
                <c:pt idx="29">
                  <c:v>1280</c:v>
                </c:pt>
              </c:numCache>
            </c:numRef>
          </c:xVal>
          <c:yVal>
            <c:numRef>
              <c:f>NRG!$B$11:$AE$11</c:f>
              <c:numCache>
                <c:formatCode>General</c:formatCode>
                <c:ptCount val="30"/>
                <c:pt idx="0">
                  <c:v>0</c:v>
                </c:pt>
                <c:pt idx="1">
                  <c:v>2918</c:v>
                </c:pt>
                <c:pt idx="2">
                  <c:v>2918</c:v>
                </c:pt>
                <c:pt idx="3">
                  <c:v>3671</c:v>
                </c:pt>
                <c:pt idx="4">
                  <c:v>3671</c:v>
                </c:pt>
                <c:pt idx="5">
                  <c:v>10189</c:v>
                </c:pt>
                <c:pt idx="6">
                  <c:v>10189</c:v>
                </c:pt>
                <c:pt idx="7">
                  <c:v>11156</c:v>
                </c:pt>
                <c:pt idx="8">
                  <c:v>11156</c:v>
                </c:pt>
                <c:pt idx="9">
                  <c:v>4713</c:v>
                </c:pt>
                <c:pt idx="10">
                  <c:v>4713</c:v>
                </c:pt>
                <c:pt idx="11">
                  <c:v>4148</c:v>
                </c:pt>
                <c:pt idx="12">
                  <c:v>4148</c:v>
                </c:pt>
                <c:pt idx="13">
                  <c:v>8980</c:v>
                </c:pt>
                <c:pt idx="14">
                  <c:v>8980</c:v>
                </c:pt>
                <c:pt idx="15">
                  <c:v>10039</c:v>
                </c:pt>
                <c:pt idx="16">
                  <c:v>10039</c:v>
                </c:pt>
                <c:pt idx="17">
                  <c:v>14443</c:v>
                </c:pt>
                <c:pt idx="18">
                  <c:v>14443</c:v>
                </c:pt>
                <c:pt idx="19">
                  <c:v>20887</c:v>
                </c:pt>
                <c:pt idx="20">
                  <c:v>20887</c:v>
                </c:pt>
                <c:pt idx="21">
                  <c:v>21482</c:v>
                </c:pt>
                <c:pt idx="22">
                  <c:v>21482</c:v>
                </c:pt>
                <c:pt idx="23">
                  <c:v>19595</c:v>
                </c:pt>
                <c:pt idx="24">
                  <c:v>19595</c:v>
                </c:pt>
                <c:pt idx="25">
                  <c:v>26128</c:v>
                </c:pt>
                <c:pt idx="26">
                  <c:v>26128</c:v>
                </c:pt>
                <c:pt idx="27">
                  <c:v>21415</c:v>
                </c:pt>
                <c:pt idx="28">
                  <c:v>21415</c:v>
                </c:pt>
                <c:pt idx="29">
                  <c:v>0</c:v>
                </c:pt>
              </c:numCache>
            </c:numRef>
          </c:yVal>
          <c:smooth val="0"/>
        </c:ser>
        <c:ser>
          <c:idx val="1"/>
          <c:order val="1"/>
          <c:tx>
            <c:v>NRG</c:v>
          </c:tx>
          <c:marker>
            <c:symbol val="none"/>
          </c:marker>
          <c:xVal>
            <c:numRef>
              <c:f>NRG!$B$5:$AJ$5</c:f>
              <c:numCache>
                <c:formatCode>General</c:formatCode>
                <c:ptCount val="35"/>
                <c:pt idx="0">
                  <c:v>900</c:v>
                </c:pt>
                <c:pt idx="1">
                  <c:v>900</c:v>
                </c:pt>
                <c:pt idx="2">
                  <c:v>1050</c:v>
                </c:pt>
                <c:pt idx="3">
                  <c:v>1050</c:v>
                </c:pt>
                <c:pt idx="4">
                  <c:v>1150</c:v>
                </c:pt>
                <c:pt idx="5">
                  <c:v>1150</c:v>
                </c:pt>
                <c:pt idx="6">
                  <c:v>1200</c:v>
                </c:pt>
                <c:pt idx="7">
                  <c:v>1200</c:v>
                </c:pt>
                <c:pt idx="8">
                  <c:v>1250</c:v>
                </c:pt>
                <c:pt idx="9">
                  <c:v>1250</c:v>
                </c:pt>
                <c:pt idx="10">
                  <c:v>1280</c:v>
                </c:pt>
                <c:pt idx="11">
                  <c:v>1280</c:v>
                </c:pt>
                <c:pt idx="12">
                  <c:v>1315</c:v>
                </c:pt>
                <c:pt idx="13">
                  <c:v>1315</c:v>
                </c:pt>
                <c:pt idx="14">
                  <c:v>1350</c:v>
                </c:pt>
                <c:pt idx="15">
                  <c:v>1350</c:v>
                </c:pt>
                <c:pt idx="16">
                  <c:v>1400</c:v>
                </c:pt>
                <c:pt idx="17">
                  <c:v>1400</c:v>
                </c:pt>
                <c:pt idx="18">
                  <c:v>1425</c:v>
                </c:pt>
                <c:pt idx="19">
                  <c:v>1425</c:v>
                </c:pt>
                <c:pt idx="20">
                  <c:v>1450</c:v>
                </c:pt>
                <c:pt idx="21">
                  <c:v>1450</c:v>
                </c:pt>
                <c:pt idx="22">
                  <c:v>1515</c:v>
                </c:pt>
                <c:pt idx="23">
                  <c:v>1515</c:v>
                </c:pt>
                <c:pt idx="24">
                  <c:v>1550</c:v>
                </c:pt>
                <c:pt idx="25">
                  <c:v>1550</c:v>
                </c:pt>
                <c:pt idx="26">
                  <c:v>1600</c:v>
                </c:pt>
                <c:pt idx="27">
                  <c:v>1600</c:v>
                </c:pt>
                <c:pt idx="28">
                  <c:v>1625</c:v>
                </c:pt>
                <c:pt idx="29">
                  <c:v>1625</c:v>
                </c:pt>
                <c:pt idx="30">
                  <c:v>1650</c:v>
                </c:pt>
                <c:pt idx="31">
                  <c:v>1650</c:v>
                </c:pt>
                <c:pt idx="32">
                  <c:v>1700</c:v>
                </c:pt>
                <c:pt idx="33">
                  <c:v>1700</c:v>
                </c:pt>
                <c:pt idx="34">
                  <c:v>1760</c:v>
                </c:pt>
              </c:numCache>
            </c:numRef>
          </c:xVal>
          <c:yVal>
            <c:numRef>
              <c:f>NRG!$B$6:$AJ$6</c:f>
              <c:numCache>
                <c:formatCode>General</c:formatCode>
                <c:ptCount val="35"/>
                <c:pt idx="0">
                  <c:v>0</c:v>
                </c:pt>
                <c:pt idx="1">
                  <c:v>2094</c:v>
                </c:pt>
                <c:pt idx="2">
                  <c:v>2094</c:v>
                </c:pt>
                <c:pt idx="3">
                  <c:v>2038</c:v>
                </c:pt>
                <c:pt idx="4">
                  <c:v>2038</c:v>
                </c:pt>
                <c:pt idx="5">
                  <c:v>4987</c:v>
                </c:pt>
                <c:pt idx="6">
                  <c:v>4987</c:v>
                </c:pt>
                <c:pt idx="7">
                  <c:v>7591</c:v>
                </c:pt>
                <c:pt idx="8">
                  <c:v>7591</c:v>
                </c:pt>
                <c:pt idx="9">
                  <c:v>19456</c:v>
                </c:pt>
                <c:pt idx="10">
                  <c:v>19456</c:v>
                </c:pt>
                <c:pt idx="11">
                  <c:v>21625</c:v>
                </c:pt>
                <c:pt idx="12">
                  <c:v>21625</c:v>
                </c:pt>
                <c:pt idx="13">
                  <c:v>25785</c:v>
                </c:pt>
                <c:pt idx="14">
                  <c:v>25785.002522393523</c:v>
                </c:pt>
                <c:pt idx="15">
                  <c:v>25380</c:v>
                </c:pt>
                <c:pt idx="16">
                  <c:v>25380</c:v>
                </c:pt>
                <c:pt idx="17">
                  <c:v>25855</c:v>
                </c:pt>
                <c:pt idx="18">
                  <c:v>25855</c:v>
                </c:pt>
                <c:pt idx="19">
                  <c:v>23948</c:v>
                </c:pt>
                <c:pt idx="20">
                  <c:v>23948</c:v>
                </c:pt>
                <c:pt idx="21">
                  <c:v>20212</c:v>
                </c:pt>
                <c:pt idx="22">
                  <c:v>20212</c:v>
                </c:pt>
                <c:pt idx="23">
                  <c:v>14803</c:v>
                </c:pt>
                <c:pt idx="24">
                  <c:v>14803</c:v>
                </c:pt>
                <c:pt idx="25">
                  <c:v>12658</c:v>
                </c:pt>
                <c:pt idx="26">
                  <c:v>12658</c:v>
                </c:pt>
                <c:pt idx="27">
                  <c:v>6689</c:v>
                </c:pt>
                <c:pt idx="28">
                  <c:v>6689</c:v>
                </c:pt>
                <c:pt idx="29">
                  <c:v>6884</c:v>
                </c:pt>
                <c:pt idx="30">
                  <c:v>6884</c:v>
                </c:pt>
                <c:pt idx="31">
                  <c:v>10143</c:v>
                </c:pt>
                <c:pt idx="32">
                  <c:v>10143</c:v>
                </c:pt>
                <c:pt idx="33">
                  <c:v>3868</c:v>
                </c:pt>
                <c:pt idx="34">
                  <c:v>3868</c:v>
                </c:pt>
              </c:numCache>
            </c:numRef>
          </c:yVal>
          <c:smooth val="0"/>
        </c:ser>
        <c:dLbls>
          <c:showLegendKey val="0"/>
          <c:showVal val="0"/>
          <c:showCatName val="0"/>
          <c:showSerName val="0"/>
          <c:showPercent val="0"/>
          <c:showBubbleSize val="0"/>
        </c:dLbls>
        <c:axId val="94102272"/>
        <c:axId val="94104192"/>
      </c:scatterChart>
      <c:valAx>
        <c:axId val="94102272"/>
        <c:scaling>
          <c:orientation val="minMax"/>
          <c:max val="1800"/>
          <c:min val="600"/>
        </c:scaling>
        <c:delete val="0"/>
        <c:axPos val="b"/>
        <c:title>
          <c:tx>
            <c:rich>
              <a:bodyPr/>
              <a:lstStyle/>
              <a:p>
                <a:pPr>
                  <a:defRPr/>
                </a:pPr>
                <a:r>
                  <a:rPr lang="en-US" sz="1400"/>
                  <a:t>Year CE</a:t>
                </a:r>
              </a:p>
            </c:rich>
          </c:tx>
          <c:layout/>
          <c:overlay val="0"/>
        </c:title>
        <c:numFmt formatCode="General" sourceLinked="1"/>
        <c:majorTickMark val="out"/>
        <c:minorTickMark val="none"/>
        <c:tickLblPos val="nextTo"/>
        <c:txPr>
          <a:bodyPr/>
          <a:lstStyle/>
          <a:p>
            <a:pPr>
              <a:defRPr sz="1200"/>
            </a:pPr>
            <a:endParaRPr lang="en-US"/>
          </a:p>
        </c:txPr>
        <c:crossAx val="94104192"/>
        <c:crosses val="autoZero"/>
        <c:crossBetween val="midCat"/>
      </c:valAx>
      <c:valAx>
        <c:axId val="94104192"/>
        <c:scaling>
          <c:orientation val="minMax"/>
          <c:max val="28000"/>
          <c:min val="0"/>
        </c:scaling>
        <c:delete val="0"/>
        <c:axPos val="l"/>
        <c:majorGridlines/>
        <c:title>
          <c:tx>
            <c:rich>
              <a:bodyPr rot="-5400000" vert="horz"/>
              <a:lstStyle/>
              <a:p>
                <a:pPr>
                  <a:defRPr/>
                </a:pPr>
                <a:r>
                  <a:rPr lang="en-US" sz="1400"/>
                  <a:t>Population</a:t>
                </a:r>
              </a:p>
            </c:rich>
          </c:tx>
          <c:layout/>
          <c:overlay val="0"/>
        </c:title>
        <c:numFmt formatCode="General" sourceLinked="1"/>
        <c:majorTickMark val="out"/>
        <c:minorTickMark val="none"/>
        <c:tickLblPos val="nextTo"/>
        <c:txPr>
          <a:bodyPr/>
          <a:lstStyle/>
          <a:p>
            <a:pPr>
              <a:defRPr sz="1200"/>
            </a:pPr>
            <a:endParaRPr lang="en-US"/>
          </a:p>
        </c:txPr>
        <c:crossAx val="94102272"/>
        <c:crosses val="autoZero"/>
        <c:crossBetween val="midCat"/>
        <c:majorUnit val="4000"/>
      </c:valAx>
    </c:plotArea>
    <c:legend>
      <c:legendPos val="l"/>
      <c:layout>
        <c:manualLayout>
          <c:xMode val="edge"/>
          <c:yMode val="edge"/>
          <c:x val="0.18310911550050094"/>
          <c:y val="0.25950282772654093"/>
          <c:w val="8.4252223896252851E-2"/>
          <c:h val="9.2573297941430349E-2"/>
        </c:manualLayout>
      </c:layout>
      <c:overlay val="1"/>
      <c:spPr>
        <a:solidFill>
          <a:schemeClr val="bg1"/>
        </a:solidFill>
        <a:ln>
          <a:solidFill>
            <a:schemeClr val="tx1">
              <a:lumMod val="75000"/>
              <a:lumOff val="25000"/>
            </a:schemeClr>
          </a:solidFill>
        </a:ln>
      </c:spPr>
      <c:txPr>
        <a:bodyPr/>
        <a:lstStyle/>
        <a:p>
          <a:pPr>
            <a:defRPr sz="1400"/>
          </a:pPr>
          <a:endParaRPr lang="en-US"/>
        </a:p>
      </c:txPr>
    </c:legend>
    <c:plotVisOnly val="1"/>
    <c:dispBlanksAs val="gap"/>
    <c:showDLblsOverMax val="0"/>
  </c:chart>
  <c:spPr>
    <a:solidFill>
      <a:srgbClr val="FFFFFF"/>
    </a:solidFill>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Range VEP</c:v>
          </c:tx>
          <c:spPr>
            <a:ln w="50800">
              <a:solidFill>
                <a:schemeClr val="tx1"/>
              </a:solidFill>
            </a:ln>
          </c:spPr>
          <c:marker>
            <c:symbol val="none"/>
          </c:marker>
          <c:xVal>
            <c:numRef>
              <c:f>summary!$A$10:$A$11</c:f>
              <c:numCache>
                <c:formatCode>General</c:formatCode>
                <c:ptCount val="2"/>
                <c:pt idx="0">
                  <c:v>1</c:v>
                </c:pt>
                <c:pt idx="1">
                  <c:v>1</c:v>
                </c:pt>
              </c:numCache>
            </c:numRef>
          </c:xVal>
          <c:yVal>
            <c:numRef>
              <c:f>summary!$C$7:$D$7</c:f>
              <c:numCache>
                <c:formatCode>General</c:formatCode>
                <c:ptCount val="2"/>
                <c:pt idx="0">
                  <c:v>111.2</c:v>
                </c:pt>
                <c:pt idx="1">
                  <c:v>382</c:v>
                </c:pt>
              </c:numCache>
            </c:numRef>
          </c:yVal>
          <c:smooth val="0"/>
        </c:ser>
        <c:ser>
          <c:idx val="1"/>
          <c:order val="1"/>
          <c:tx>
            <c:v>Average VEP</c:v>
          </c:tx>
          <c:spPr>
            <a:ln>
              <a:noFill/>
            </a:ln>
          </c:spPr>
          <c:marker>
            <c:symbol val="dash"/>
            <c:size val="20"/>
            <c:spPr>
              <a:solidFill>
                <a:srgbClr val="FF0000"/>
              </a:solidFill>
              <a:ln w="25400">
                <a:solidFill>
                  <a:srgbClr val="FF0000"/>
                </a:solidFill>
              </a:ln>
            </c:spPr>
          </c:marker>
          <c:xVal>
            <c:numRef>
              <c:f>summary!$A$10</c:f>
              <c:numCache>
                <c:formatCode>General</c:formatCode>
                <c:ptCount val="1"/>
                <c:pt idx="0">
                  <c:v>1</c:v>
                </c:pt>
              </c:numCache>
            </c:numRef>
          </c:xVal>
          <c:yVal>
            <c:numRef>
              <c:f>summary!$E$7</c:f>
              <c:numCache>
                <c:formatCode>General</c:formatCode>
                <c:ptCount val="1"/>
                <c:pt idx="0">
                  <c:v>238.82288984263232</c:v>
                </c:pt>
              </c:numCache>
            </c:numRef>
          </c:yVal>
          <c:smooth val="0"/>
        </c:ser>
        <c:ser>
          <c:idx val="2"/>
          <c:order val="2"/>
          <c:tx>
            <c:v>Average PFP</c:v>
          </c:tx>
          <c:spPr>
            <a:ln>
              <a:noFill/>
            </a:ln>
          </c:spPr>
          <c:marker>
            <c:symbol val="dash"/>
            <c:size val="20"/>
            <c:spPr>
              <a:solidFill>
                <a:srgbClr val="0070C0"/>
              </a:solidFill>
              <a:ln w="25400">
                <a:solidFill>
                  <a:srgbClr val="0070C0"/>
                </a:solidFill>
              </a:ln>
            </c:spPr>
          </c:marker>
          <c:xVal>
            <c:numRef>
              <c:f>summary!$A$10</c:f>
              <c:numCache>
                <c:formatCode>General</c:formatCode>
                <c:ptCount val="1"/>
                <c:pt idx="0">
                  <c:v>1</c:v>
                </c:pt>
              </c:numCache>
            </c:numRef>
          </c:xVal>
          <c:yVal>
            <c:numRef>
              <c:f>summary!$K$7</c:f>
              <c:numCache>
                <c:formatCode>General</c:formatCode>
                <c:ptCount val="1"/>
                <c:pt idx="0">
                  <c:v>270.06642371096586</c:v>
                </c:pt>
              </c:numCache>
            </c:numRef>
          </c:yVal>
          <c:smooth val="0"/>
        </c:ser>
        <c:dLbls>
          <c:showLegendKey val="0"/>
          <c:showVal val="0"/>
          <c:showCatName val="0"/>
          <c:showSerName val="0"/>
          <c:showPercent val="0"/>
          <c:showBubbleSize val="0"/>
        </c:dLbls>
        <c:axId val="60336000"/>
        <c:axId val="76390400"/>
      </c:scatterChart>
      <c:valAx>
        <c:axId val="60336000"/>
        <c:scaling>
          <c:orientation val="minMax"/>
        </c:scaling>
        <c:delete val="0"/>
        <c:axPos val="b"/>
        <c:numFmt formatCode="General" sourceLinked="1"/>
        <c:majorTickMark val="out"/>
        <c:minorTickMark val="none"/>
        <c:tickLblPos val="none"/>
        <c:crossAx val="76390400"/>
        <c:crosses val="autoZero"/>
        <c:crossBetween val="midCat"/>
        <c:majorUnit val="1"/>
        <c:minorUnit val="1"/>
      </c:valAx>
      <c:valAx>
        <c:axId val="76390400"/>
        <c:scaling>
          <c:orientation val="minMax"/>
        </c:scaling>
        <c:delete val="0"/>
        <c:axPos val="l"/>
        <c:majorGridlines/>
        <c:title>
          <c:tx>
            <c:rich>
              <a:bodyPr rot="-5400000" vert="horz"/>
              <a:lstStyle/>
              <a:p>
                <a:pPr>
                  <a:defRPr sz="1600" b="1"/>
                </a:pPr>
                <a:r>
                  <a:rPr lang="en-US" sz="2400" b="1"/>
                  <a:t>Yield:  Kilograms/Hectare </a:t>
                </a:r>
              </a:p>
            </c:rich>
          </c:tx>
          <c:layout/>
          <c:overlay val="0"/>
        </c:title>
        <c:numFmt formatCode="General" sourceLinked="1"/>
        <c:majorTickMark val="out"/>
        <c:minorTickMark val="none"/>
        <c:tickLblPos val="nextTo"/>
        <c:txPr>
          <a:bodyPr/>
          <a:lstStyle/>
          <a:p>
            <a:pPr>
              <a:defRPr sz="1200"/>
            </a:pPr>
            <a:endParaRPr lang="en-US"/>
          </a:p>
        </c:txPr>
        <c:crossAx val="60336000"/>
        <c:crosses val="autoZero"/>
        <c:crossBetween val="midCat"/>
      </c:valAx>
      <c:spPr>
        <a:solidFill>
          <a:srgbClr val="FFFFCC"/>
        </a:solidFill>
      </c:spPr>
    </c:plotArea>
    <c:legend>
      <c:legendPos val="r"/>
      <c:layout>
        <c:manualLayout>
          <c:xMode val="edge"/>
          <c:yMode val="edge"/>
          <c:x val="0.72875034778232051"/>
          <c:y val="4.6584850721784768E-2"/>
          <c:w val="0.2670690202186265"/>
          <c:h val="0.29590488694778866"/>
        </c:manualLayout>
      </c:layout>
      <c:overlay val="0"/>
      <c:spPr>
        <a:solidFill>
          <a:schemeClr val="bg1"/>
        </a:solidFill>
        <a:ln>
          <a:solidFill>
            <a:schemeClr val="tx1"/>
          </a:solidFill>
        </a:ln>
      </c:spPr>
      <c:txPr>
        <a:bodyPr/>
        <a:lstStyle/>
        <a:p>
          <a:pPr>
            <a:defRPr sz="1600"/>
          </a:pPr>
          <a:endParaRPr lang="en-US"/>
        </a:p>
      </c:txPr>
    </c:legend>
    <c:plotVisOnly val="1"/>
    <c:dispBlanksAs val="gap"/>
    <c:showDLblsOverMax val="0"/>
  </c:chart>
  <c:spPr>
    <a:solidFill>
      <a:srgbClr val="FFCC99"/>
    </a:solidFill>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CBAA65-FABD-4EB0-B7FD-ED06D378F7FC}" type="datetimeFigureOut">
              <a:rPr lang="en-US" smtClean="0"/>
              <a:t>5/19/2014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30B48B-A503-463E-93BF-2AB4B34FF12B}" type="slidenum">
              <a:rPr lang="en-US" smtClean="0"/>
              <a:t>‹#›</a:t>
            </a:fld>
            <a:endParaRPr lang="en-US"/>
          </a:p>
        </p:txBody>
      </p:sp>
    </p:spTree>
    <p:extLst>
      <p:ext uri="{BB962C8B-B14F-4D97-AF65-F5344CB8AC3E}">
        <p14:creationId xmlns:p14="http://schemas.microsoft.com/office/powerpoint/2010/main" val="93800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79B8209-1E2D-4E84-9428-D4993A70ADE1}" type="slidenum">
              <a:rPr lang="en-US" smtClean="0"/>
              <a:pPr/>
              <a:t>16</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E71BD-EDA4-460A-9D02-C3471497BA96}" type="datetimeFigureOut">
              <a:rPr lang="en-US" smtClean="0"/>
              <a:pPr/>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B0061-90B8-4690-85E6-8B34BE3466C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E71BD-EDA4-460A-9D02-C3471497BA96}" type="datetimeFigureOut">
              <a:rPr lang="en-US" smtClean="0"/>
              <a:pPr/>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B0061-90B8-4690-85E6-8B34BE3466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E71BD-EDA4-460A-9D02-C3471497BA96}" type="datetimeFigureOut">
              <a:rPr lang="en-US" smtClean="0"/>
              <a:pPr/>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B0061-90B8-4690-85E6-8B34BE3466C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E71BD-EDA4-460A-9D02-C3471497BA96}" type="datetimeFigureOut">
              <a:rPr lang="en-US" smtClean="0"/>
              <a:pPr/>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B0061-90B8-4690-85E6-8B34BE3466C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E71BD-EDA4-460A-9D02-C3471497BA96}" type="datetimeFigureOut">
              <a:rPr lang="en-US" smtClean="0"/>
              <a:pPr/>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B0061-90B8-4690-85E6-8B34BE3466C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E71BD-EDA4-460A-9D02-C3471497BA96}" type="datetimeFigureOut">
              <a:rPr lang="en-US" smtClean="0"/>
              <a:pPr/>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B0061-90B8-4690-85E6-8B34BE3466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E71BD-EDA4-460A-9D02-C3471497BA96}" type="datetimeFigureOut">
              <a:rPr lang="en-US" smtClean="0"/>
              <a:pPr/>
              <a:t>5/19/2014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7B0061-90B8-4690-85E6-8B34BE3466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E71BD-EDA4-460A-9D02-C3471497BA96}" type="datetimeFigureOut">
              <a:rPr lang="en-US" smtClean="0"/>
              <a:pPr/>
              <a:t>5/19/2014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7B0061-90B8-4690-85E6-8B34BE3466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E71BD-EDA4-460A-9D02-C3471497BA96}" type="datetimeFigureOut">
              <a:rPr lang="en-US" smtClean="0"/>
              <a:pPr/>
              <a:t>5/19/2014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7B0061-90B8-4690-85E6-8B34BE3466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E71BD-EDA4-460A-9D02-C3471497BA96}" type="datetimeFigureOut">
              <a:rPr lang="en-US" smtClean="0"/>
              <a:pPr/>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B0061-90B8-4690-85E6-8B34BE3466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E71BD-EDA4-460A-9D02-C3471497BA96}" type="datetimeFigureOut">
              <a:rPr lang="en-US" smtClean="0"/>
              <a:pPr/>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B0061-90B8-4690-85E6-8B34BE3466C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0E71BD-EDA4-460A-9D02-C3471497BA96}" type="datetimeFigureOut">
              <a:rPr lang="en-US" smtClean="0"/>
              <a:pPr/>
              <a:t>5/19/2014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B0061-90B8-4690-85E6-8B34BE3466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77838" y="0"/>
            <a:ext cx="10018713" cy="2000548"/>
          </a:xfrm>
          <a:prstGeom prst="rect">
            <a:avLst/>
          </a:prstGeom>
          <a:noFill/>
          <a:ln w="9525">
            <a:noFill/>
            <a:miter lim="800000"/>
            <a:headEnd/>
            <a:tailEnd/>
          </a:ln>
        </p:spPr>
        <p:txBody>
          <a:bodyPr>
            <a:spAutoFit/>
          </a:bodyPr>
          <a:lstStyle/>
          <a:p>
            <a:pPr algn="ctr" eaLnBrk="0" hangingPunct="0"/>
            <a:r>
              <a:rPr lang="en-US" sz="4400" dirty="0">
                <a:solidFill>
                  <a:srgbClr val="00FFFF"/>
                </a:solidFill>
                <a:latin typeface="Tempus Sans ITC" pitchFamily="82" charset="0"/>
              </a:rPr>
              <a:t>The Village </a:t>
            </a:r>
            <a:r>
              <a:rPr lang="en-US" sz="4400" dirty="0" err="1">
                <a:solidFill>
                  <a:srgbClr val="00FFFF"/>
                </a:solidFill>
                <a:latin typeface="Tempus Sans ITC" pitchFamily="82" charset="0"/>
              </a:rPr>
              <a:t>Ecodynamics</a:t>
            </a:r>
            <a:r>
              <a:rPr lang="en-US" sz="4400" dirty="0">
                <a:solidFill>
                  <a:srgbClr val="00FFFF"/>
                </a:solidFill>
                <a:latin typeface="Tempus Sans ITC" pitchFamily="82" charset="0"/>
              </a:rPr>
              <a:t> Project:</a:t>
            </a:r>
          </a:p>
          <a:p>
            <a:pPr algn="ctr" eaLnBrk="0" hangingPunct="0"/>
            <a:r>
              <a:rPr lang="en-US" sz="4000" dirty="0">
                <a:solidFill>
                  <a:srgbClr val="00FFFF"/>
                </a:solidFill>
                <a:latin typeface="Tempus Sans ITC" pitchFamily="82" charset="0"/>
              </a:rPr>
              <a:t>Modeling Pueblo Historical </a:t>
            </a:r>
            <a:r>
              <a:rPr lang="en-US" sz="4000" dirty="0" smtClean="0">
                <a:solidFill>
                  <a:srgbClr val="00FFFF"/>
                </a:solidFill>
                <a:latin typeface="Tempus Sans ITC" pitchFamily="82" charset="0"/>
              </a:rPr>
              <a:t>Ecology</a:t>
            </a:r>
          </a:p>
          <a:p>
            <a:pPr algn="ctr" eaLnBrk="0" hangingPunct="0"/>
            <a:r>
              <a:rPr lang="en-US" sz="4000" dirty="0" smtClean="0">
                <a:solidFill>
                  <a:srgbClr val="00FFFF"/>
                </a:solidFill>
                <a:latin typeface="Tempus Sans ITC" pitchFamily="82" charset="0"/>
              </a:rPr>
              <a:t>A.D. 600 – 1760</a:t>
            </a:r>
            <a:endParaRPr lang="en-US" sz="4000" dirty="0">
              <a:solidFill>
                <a:srgbClr val="00FFFF"/>
              </a:solidFill>
              <a:latin typeface="Tempus Sans ITC" pitchFamily="82" charset="0"/>
            </a:endParaRPr>
          </a:p>
        </p:txBody>
      </p:sp>
      <p:pic>
        <p:nvPicPr>
          <p:cNvPr id="14339" name="Picture 2" descr="MV to Rio Grand Map.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088" y="1928813"/>
            <a:ext cx="7997825" cy="4929187"/>
          </a:xfrm>
          <a:prstGeom prst="rect">
            <a:avLst/>
          </a:prstGeom>
          <a:noFill/>
          <a:ln w="9525">
            <a:noFill/>
            <a:miter lim="800000"/>
            <a:headEnd/>
            <a:tailEnd/>
          </a:ln>
          <a:effectLst>
            <a:softEdge rad="63500"/>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5" name="Text Box 5"/>
          <p:cNvSpPr txBox="1">
            <a:spLocks noChangeArrowheads="1"/>
          </p:cNvSpPr>
          <p:nvPr/>
        </p:nvSpPr>
        <p:spPr bwMode="auto">
          <a:xfrm>
            <a:off x="731390" y="304800"/>
            <a:ext cx="763542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3200" b="0" dirty="0" smtClean="0">
                <a:solidFill>
                  <a:srgbClr val="00FFFF"/>
                </a:solidFill>
                <a:latin typeface="Tempus Sans ITC" panose="04020404030D07020202" pitchFamily="82" charset="0"/>
              </a:rPr>
              <a:t>A New Look at MVR and NRG Population </a:t>
            </a:r>
          </a:p>
          <a:p>
            <a:pPr algn="ctr" eaLnBrk="0" hangingPunct="0"/>
            <a:r>
              <a:rPr lang="en-US" sz="3200" b="0" dirty="0" smtClean="0">
                <a:solidFill>
                  <a:srgbClr val="00FFFF"/>
                </a:solidFill>
                <a:latin typeface="Tempus Sans ITC" panose="04020404030D07020202" pitchFamily="82" charset="0"/>
              </a:rPr>
              <a:t>UPDATE</a:t>
            </a:r>
            <a:endParaRPr lang="en-US" sz="3200" b="0" dirty="0">
              <a:solidFill>
                <a:srgbClr val="00FFFF"/>
              </a:solidFill>
              <a:latin typeface="Tempus Sans ITC" panose="04020404030D07020202" pitchFamily="82" charset="0"/>
            </a:endParaRPr>
          </a:p>
        </p:txBody>
      </p:sp>
      <p:graphicFrame>
        <p:nvGraphicFramePr>
          <p:cNvPr id="5" name="Chart 4"/>
          <p:cNvGraphicFramePr>
            <a:graphicFrameLocks noGrp="1"/>
          </p:cNvGraphicFramePr>
          <p:nvPr>
            <p:extLst>
              <p:ext uri="{D42A27DB-BD31-4B8C-83A1-F6EECF244321}">
                <p14:modId xmlns:p14="http://schemas.microsoft.com/office/powerpoint/2010/main" val="727928541"/>
              </p:ext>
            </p:extLst>
          </p:nvPr>
        </p:nvGraphicFramePr>
        <p:xfrm>
          <a:off x="214254" y="1295400"/>
          <a:ext cx="8198149"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1567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8856" y="-10418"/>
            <a:ext cx="7733207" cy="1077218"/>
          </a:xfrm>
          <a:prstGeom prst="rect">
            <a:avLst/>
          </a:prstGeom>
          <a:noFill/>
        </p:spPr>
        <p:txBody>
          <a:bodyPr wrap="none" rtlCol="0">
            <a:spAutoFit/>
          </a:bodyPr>
          <a:lstStyle/>
          <a:p>
            <a:pPr algn="ctr"/>
            <a:r>
              <a:rPr lang="en-US" sz="3200" dirty="0" smtClean="0">
                <a:solidFill>
                  <a:srgbClr val="00FFFF"/>
                </a:solidFill>
                <a:latin typeface="Tempus Sans ITC" panose="04020404030D07020202" pitchFamily="82" charset="0"/>
              </a:rPr>
              <a:t>The Village </a:t>
            </a:r>
            <a:r>
              <a:rPr lang="en-US" sz="3200" dirty="0" err="1" smtClean="0">
                <a:solidFill>
                  <a:srgbClr val="00FFFF"/>
                </a:solidFill>
                <a:latin typeface="Tempus Sans ITC" panose="04020404030D07020202" pitchFamily="82" charset="0"/>
              </a:rPr>
              <a:t>Ecodynamics</a:t>
            </a:r>
            <a:r>
              <a:rPr lang="en-US" sz="3200" dirty="0" smtClean="0">
                <a:solidFill>
                  <a:srgbClr val="00FFFF"/>
                </a:solidFill>
                <a:latin typeface="Tempus Sans ITC" panose="04020404030D07020202" pitchFamily="82" charset="0"/>
              </a:rPr>
              <a:t> Project:</a:t>
            </a:r>
          </a:p>
          <a:p>
            <a:pPr algn="ctr"/>
            <a:r>
              <a:rPr lang="en-US" sz="3200" dirty="0" smtClean="0">
                <a:solidFill>
                  <a:srgbClr val="00FFFF"/>
                </a:solidFill>
                <a:latin typeface="Tempus Sans ITC" panose="04020404030D07020202" pitchFamily="82" charset="0"/>
              </a:rPr>
              <a:t>Average Agricultural Yields A.D. 600–1300</a:t>
            </a:r>
          </a:p>
        </p:txBody>
      </p:sp>
      <p:pic>
        <p:nvPicPr>
          <p:cNvPr id="3" name="Picture 2" descr="C:\Users\mdv\AppData\Local\Microsoft\Windows\Temporary Internet Files\Content.Outlook\BLFMZFN9\white_AvgPaleoProd_MARK.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752600" y="1047648"/>
            <a:ext cx="5638800" cy="5578239"/>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49872" y="6553200"/>
            <a:ext cx="2763770" cy="338554"/>
          </a:xfrm>
          <a:prstGeom prst="rect">
            <a:avLst/>
          </a:prstGeom>
          <a:noFill/>
        </p:spPr>
        <p:txBody>
          <a:bodyPr wrap="none" rtlCol="0">
            <a:spAutoFit/>
          </a:bodyPr>
          <a:lstStyle/>
          <a:p>
            <a:r>
              <a:rPr lang="en-US" sz="1600" dirty="0" smtClean="0">
                <a:solidFill>
                  <a:schemeClr val="bg1"/>
                </a:solidFill>
              </a:rPr>
              <a:t>(Image Courtesy Kyle Bocinsky)</a:t>
            </a:r>
            <a:endParaRPr lang="en-US" sz="1600" dirty="0">
              <a:solidFill>
                <a:schemeClr val="bg1"/>
              </a:solidFill>
            </a:endParaRPr>
          </a:p>
        </p:txBody>
      </p:sp>
    </p:spTree>
    <p:extLst>
      <p:ext uri="{BB962C8B-B14F-4D97-AF65-F5344CB8AC3E}">
        <p14:creationId xmlns:p14="http://schemas.microsoft.com/office/powerpoint/2010/main" val="3325491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10F877E4-B100-4337-9816-3CB01448E06D" descr="5D38315C-4602-437A-89A1-B7D34E132C9A"/>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2684" y="1066800"/>
            <a:ext cx="9091316" cy="5528196"/>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46797" y="-10418"/>
            <a:ext cx="7797327" cy="1077218"/>
          </a:xfrm>
          <a:prstGeom prst="rect">
            <a:avLst/>
          </a:prstGeom>
          <a:noFill/>
        </p:spPr>
        <p:txBody>
          <a:bodyPr wrap="none" rtlCol="0">
            <a:spAutoFit/>
          </a:bodyPr>
          <a:lstStyle/>
          <a:p>
            <a:pPr algn="ctr"/>
            <a:r>
              <a:rPr lang="en-US" sz="3200" dirty="0" smtClean="0">
                <a:solidFill>
                  <a:srgbClr val="00FFFF"/>
                </a:solidFill>
                <a:latin typeface="Tempus Sans ITC" panose="04020404030D07020202" pitchFamily="82" charset="0"/>
              </a:rPr>
              <a:t>Annual Maize Productivity A.D. 600–1300:</a:t>
            </a:r>
          </a:p>
          <a:p>
            <a:pPr algn="ctr"/>
            <a:r>
              <a:rPr lang="en-US" sz="3200" dirty="0" smtClean="0">
                <a:solidFill>
                  <a:srgbClr val="00FFFF"/>
                </a:solidFill>
                <a:latin typeface="Tempus Sans ITC" panose="04020404030D07020202" pitchFamily="82" charset="0"/>
              </a:rPr>
              <a:t>The Village </a:t>
            </a:r>
            <a:r>
              <a:rPr lang="en-US" sz="3200" dirty="0" err="1" smtClean="0">
                <a:solidFill>
                  <a:srgbClr val="00FFFF"/>
                </a:solidFill>
                <a:latin typeface="Tempus Sans ITC" panose="04020404030D07020202" pitchFamily="82" charset="0"/>
              </a:rPr>
              <a:t>Ecodynamics</a:t>
            </a:r>
            <a:r>
              <a:rPr lang="en-US" sz="3200" dirty="0" smtClean="0">
                <a:solidFill>
                  <a:srgbClr val="00FFFF"/>
                </a:solidFill>
                <a:latin typeface="Tempus Sans ITC" panose="04020404030D07020202" pitchFamily="82" charset="0"/>
              </a:rPr>
              <a:t> Project</a:t>
            </a:r>
          </a:p>
        </p:txBody>
      </p:sp>
      <p:sp>
        <p:nvSpPr>
          <p:cNvPr id="4" name="TextBox 3"/>
          <p:cNvSpPr txBox="1"/>
          <p:nvPr/>
        </p:nvSpPr>
        <p:spPr>
          <a:xfrm>
            <a:off x="3149872" y="6553200"/>
            <a:ext cx="2763770" cy="338554"/>
          </a:xfrm>
          <a:prstGeom prst="rect">
            <a:avLst/>
          </a:prstGeom>
          <a:noFill/>
        </p:spPr>
        <p:txBody>
          <a:bodyPr wrap="none" rtlCol="0">
            <a:spAutoFit/>
          </a:bodyPr>
          <a:lstStyle/>
          <a:p>
            <a:r>
              <a:rPr lang="en-US" sz="1600" dirty="0" smtClean="0">
                <a:solidFill>
                  <a:schemeClr val="bg1"/>
                </a:solidFill>
              </a:rPr>
              <a:t>(Image Courtesy Kyle Bocinsky)</a:t>
            </a:r>
            <a:endParaRPr lang="en-US" sz="1600" dirty="0">
              <a:solidFill>
                <a:schemeClr val="bg1"/>
              </a:solidFill>
            </a:endParaRPr>
          </a:p>
        </p:txBody>
      </p:sp>
    </p:spTree>
    <p:extLst>
      <p:ext uri="{BB962C8B-B14F-4D97-AF65-F5344CB8AC3E}">
        <p14:creationId xmlns:p14="http://schemas.microsoft.com/office/powerpoint/2010/main" val="2491436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P6010380.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0" y="1493460"/>
            <a:ext cx="9144000" cy="5364540"/>
          </a:xfrm>
          <a:prstGeom prst="rect">
            <a:avLst/>
          </a:prstGeom>
          <a:noFill/>
          <a:ln w="9525">
            <a:noFill/>
            <a:miter lim="800000"/>
            <a:headEnd/>
            <a:tailEnd/>
          </a:ln>
          <a:effectLst>
            <a:softEdge rad="63500"/>
          </a:effectLst>
        </p:spPr>
      </p:pic>
      <p:sp>
        <p:nvSpPr>
          <p:cNvPr id="3" name="TextBox 2"/>
          <p:cNvSpPr txBox="1"/>
          <p:nvPr/>
        </p:nvSpPr>
        <p:spPr>
          <a:xfrm>
            <a:off x="599673" y="-76200"/>
            <a:ext cx="7909538" cy="1569660"/>
          </a:xfrm>
          <a:prstGeom prst="rect">
            <a:avLst/>
          </a:prstGeom>
          <a:noFill/>
        </p:spPr>
        <p:txBody>
          <a:bodyPr wrap="none" rtlCol="0">
            <a:spAutoFit/>
          </a:bodyPr>
          <a:lstStyle/>
          <a:p>
            <a:pPr algn="ctr"/>
            <a:r>
              <a:rPr lang="en-US" sz="4800" dirty="0" smtClean="0">
                <a:solidFill>
                  <a:srgbClr val="00FFFF"/>
                </a:solidFill>
                <a:latin typeface="Tempus Sans ITC" pitchFamily="82" charset="0"/>
              </a:rPr>
              <a:t>American Indian Partnerships:</a:t>
            </a:r>
          </a:p>
          <a:p>
            <a:pPr algn="ctr"/>
            <a:r>
              <a:rPr lang="en-US" sz="4800" dirty="0" smtClean="0">
                <a:solidFill>
                  <a:srgbClr val="00FFFF"/>
                </a:solidFill>
                <a:latin typeface="Tempus Sans ITC" pitchFamily="82" charset="0"/>
              </a:rPr>
              <a:t>The PFP Planning Meeting</a:t>
            </a:r>
            <a:endParaRPr lang="en-US" sz="4800" dirty="0">
              <a:solidFill>
                <a:srgbClr val="00FFFF"/>
              </a:solidFill>
              <a:latin typeface="Tempus Sans ITC" pitchFamily="82" charset="0"/>
            </a:endParaRPr>
          </a:p>
        </p:txBody>
      </p:sp>
    </p:spTree>
    <p:extLst>
      <p:ext uri="{BB962C8B-B14F-4D97-AF65-F5344CB8AC3E}">
        <p14:creationId xmlns:p14="http://schemas.microsoft.com/office/powerpoint/2010/main" val="2266625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708.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03512" y="1094509"/>
            <a:ext cx="4502728" cy="5013159"/>
          </a:xfrm>
          <a:prstGeom prst="rect">
            <a:avLst/>
          </a:prstGeom>
          <a:effectLst>
            <a:softEdge rad="63500"/>
          </a:effectLst>
        </p:spPr>
      </p:pic>
      <p:sp>
        <p:nvSpPr>
          <p:cNvPr id="3" name="TextBox 2"/>
          <p:cNvSpPr txBox="1"/>
          <p:nvPr/>
        </p:nvSpPr>
        <p:spPr>
          <a:xfrm>
            <a:off x="4731844" y="6324600"/>
            <a:ext cx="4259756" cy="369332"/>
          </a:xfrm>
          <a:prstGeom prst="rect">
            <a:avLst/>
          </a:prstGeom>
          <a:noFill/>
        </p:spPr>
        <p:txBody>
          <a:bodyPr wrap="none" rtlCol="0">
            <a:spAutoFit/>
          </a:bodyPr>
          <a:lstStyle/>
          <a:p>
            <a:r>
              <a:rPr lang="en-US" dirty="0" smtClean="0">
                <a:solidFill>
                  <a:srgbClr val="FFC000"/>
                </a:solidFill>
              </a:rPr>
              <a:t>Harold </a:t>
            </a:r>
            <a:r>
              <a:rPr lang="en-US" dirty="0" err="1" smtClean="0">
                <a:solidFill>
                  <a:srgbClr val="FFC000"/>
                </a:solidFill>
              </a:rPr>
              <a:t>Polingyumptewa</a:t>
            </a:r>
            <a:r>
              <a:rPr lang="en-US" dirty="0" smtClean="0">
                <a:solidFill>
                  <a:srgbClr val="FFC000"/>
                </a:solidFill>
              </a:rPr>
              <a:t> and Paul Ermigiotti</a:t>
            </a:r>
            <a:endParaRPr lang="en-US" dirty="0">
              <a:solidFill>
                <a:srgbClr val="FFC000"/>
              </a:solidFill>
            </a:endParaRPr>
          </a:p>
        </p:txBody>
      </p:sp>
      <p:sp>
        <p:nvSpPr>
          <p:cNvPr id="4" name="Text Box 4"/>
          <p:cNvSpPr txBox="1">
            <a:spLocks noChangeArrowheads="1"/>
          </p:cNvSpPr>
          <p:nvPr/>
        </p:nvSpPr>
        <p:spPr bwMode="auto">
          <a:xfrm>
            <a:off x="902018" y="152400"/>
            <a:ext cx="7402989" cy="830997"/>
          </a:xfrm>
          <a:prstGeom prst="rect">
            <a:avLst/>
          </a:prstGeom>
          <a:noFill/>
          <a:ln w="9525">
            <a:noFill/>
            <a:miter lim="800000"/>
            <a:headEnd/>
            <a:tailEnd/>
          </a:ln>
        </p:spPr>
        <p:txBody>
          <a:bodyPr wrap="none">
            <a:spAutoFit/>
          </a:bodyPr>
          <a:lstStyle/>
          <a:p>
            <a:pPr algn="ctr"/>
            <a:r>
              <a:rPr lang="en-US" sz="4800" dirty="0" smtClean="0">
                <a:solidFill>
                  <a:srgbClr val="00FFFF"/>
                </a:solidFill>
                <a:latin typeface="Tempus Sans ITC" pitchFamily="82" charset="0"/>
              </a:rPr>
              <a:t>The Pueblo Farming Project</a:t>
            </a:r>
            <a:endParaRPr lang="en-US" sz="4800" dirty="0">
              <a:solidFill>
                <a:srgbClr val="00FFFF"/>
              </a:solidFill>
              <a:latin typeface="Tempus Sans ITC" pitchFamily="82" charset="0"/>
            </a:endParaRPr>
          </a:p>
        </p:txBody>
      </p:sp>
      <p:pic>
        <p:nvPicPr>
          <p:cNvPr id="5" name="Picture 1" descr="F:\Users\Pueblo Farming Project\Photos &amp;Images of PFP\2008 PFP Photos\Ben's Images\Pueblo Farmers Project Photos\Pueblo Farming Project\Planting\100_538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309254"/>
            <a:ext cx="4334415" cy="4583668"/>
          </a:xfrm>
          <a:prstGeom prst="rect">
            <a:avLst/>
          </a:prstGeom>
          <a:noFill/>
          <a:effectLst>
            <a:softEdge rad="63500"/>
          </a:effectLst>
        </p:spPr>
      </p:pic>
      <p:sp>
        <p:nvSpPr>
          <p:cNvPr id="6" name="TextBox 5"/>
          <p:cNvSpPr txBox="1"/>
          <p:nvPr/>
        </p:nvSpPr>
        <p:spPr>
          <a:xfrm>
            <a:off x="131478" y="6336268"/>
            <a:ext cx="4211922" cy="369332"/>
          </a:xfrm>
          <a:prstGeom prst="rect">
            <a:avLst/>
          </a:prstGeom>
          <a:noFill/>
        </p:spPr>
        <p:txBody>
          <a:bodyPr wrap="none" rtlCol="0">
            <a:spAutoFit/>
          </a:bodyPr>
          <a:lstStyle/>
          <a:p>
            <a:r>
              <a:rPr lang="en-US" dirty="0" smtClean="0">
                <a:solidFill>
                  <a:srgbClr val="FFC000"/>
                </a:solidFill>
              </a:rPr>
              <a:t>Hopi Farmers Provide the Seed for Planting</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76200"/>
            <a:ext cx="4116833" cy="923330"/>
          </a:xfrm>
          <a:prstGeom prst="rect">
            <a:avLst/>
          </a:prstGeom>
          <a:noFill/>
        </p:spPr>
        <p:txBody>
          <a:bodyPr wrap="none" rtlCol="0">
            <a:spAutoFit/>
          </a:bodyPr>
          <a:lstStyle/>
          <a:p>
            <a:pPr algn="ctr"/>
            <a:r>
              <a:rPr lang="en-US" sz="5400" dirty="0" smtClean="0">
                <a:solidFill>
                  <a:srgbClr val="00FFFF"/>
                </a:solidFill>
                <a:latin typeface="Tempus Sans ITC" pitchFamily="82" charset="0"/>
              </a:rPr>
              <a:t>Hopi Farmers</a:t>
            </a:r>
          </a:p>
        </p:txBody>
      </p:sp>
      <p:pic>
        <p:nvPicPr>
          <p:cNvPr id="5" name="Picture 4" descr="2010_harvest_018.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990600"/>
            <a:ext cx="2133600" cy="2286000"/>
          </a:xfrm>
          <a:prstGeom prst="rect">
            <a:avLst/>
          </a:prstGeom>
          <a:effectLst>
            <a:softEdge rad="63500"/>
          </a:effectLst>
        </p:spPr>
      </p:pic>
      <p:sp>
        <p:nvSpPr>
          <p:cNvPr id="6" name="TextBox 5"/>
          <p:cNvSpPr txBox="1"/>
          <p:nvPr/>
        </p:nvSpPr>
        <p:spPr>
          <a:xfrm>
            <a:off x="457200" y="3163669"/>
            <a:ext cx="1460785" cy="646331"/>
          </a:xfrm>
          <a:prstGeom prst="rect">
            <a:avLst/>
          </a:prstGeom>
          <a:noFill/>
        </p:spPr>
        <p:txBody>
          <a:bodyPr wrap="none" rtlCol="0">
            <a:spAutoFit/>
          </a:bodyPr>
          <a:lstStyle/>
          <a:p>
            <a:pPr algn="ctr"/>
            <a:r>
              <a:rPr lang="en-US" dirty="0" smtClean="0">
                <a:solidFill>
                  <a:srgbClr val="FFC000"/>
                </a:solidFill>
              </a:rPr>
              <a:t>Lee Wayne</a:t>
            </a:r>
          </a:p>
          <a:p>
            <a:pPr algn="ctr"/>
            <a:r>
              <a:rPr lang="en-US" dirty="0" err="1" smtClean="0">
                <a:solidFill>
                  <a:srgbClr val="FFC000"/>
                </a:solidFill>
              </a:rPr>
              <a:t>Lomayestewa</a:t>
            </a:r>
            <a:endParaRPr lang="en-US" dirty="0">
              <a:solidFill>
                <a:srgbClr val="FFC000"/>
              </a:solidFill>
            </a:endParaRPr>
          </a:p>
        </p:txBody>
      </p:sp>
      <p:sp>
        <p:nvSpPr>
          <p:cNvPr id="8" name="TextBox 7"/>
          <p:cNvSpPr txBox="1"/>
          <p:nvPr/>
        </p:nvSpPr>
        <p:spPr>
          <a:xfrm>
            <a:off x="2438400" y="3163669"/>
            <a:ext cx="1084528" cy="646331"/>
          </a:xfrm>
          <a:prstGeom prst="rect">
            <a:avLst/>
          </a:prstGeom>
          <a:noFill/>
        </p:spPr>
        <p:txBody>
          <a:bodyPr wrap="none" rtlCol="0">
            <a:spAutoFit/>
          </a:bodyPr>
          <a:lstStyle/>
          <a:p>
            <a:pPr algn="ctr"/>
            <a:r>
              <a:rPr lang="en-US" dirty="0" smtClean="0">
                <a:solidFill>
                  <a:srgbClr val="FFC000"/>
                </a:solidFill>
              </a:rPr>
              <a:t>Owen</a:t>
            </a:r>
          </a:p>
          <a:p>
            <a:pPr algn="ctr"/>
            <a:r>
              <a:rPr lang="en-US" dirty="0" err="1" smtClean="0">
                <a:solidFill>
                  <a:srgbClr val="FFC000"/>
                </a:solidFill>
              </a:rPr>
              <a:t>Numkena</a:t>
            </a:r>
            <a:endParaRPr lang="en-US" dirty="0" smtClean="0">
              <a:solidFill>
                <a:srgbClr val="FFC000"/>
              </a:solidFill>
            </a:endParaRPr>
          </a:p>
        </p:txBody>
      </p:sp>
      <p:pic>
        <p:nvPicPr>
          <p:cNvPr id="9" name="Picture 8" descr="100_762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867400" y="914400"/>
            <a:ext cx="3276600" cy="2286000"/>
          </a:xfrm>
          <a:prstGeom prst="rect">
            <a:avLst/>
          </a:prstGeom>
          <a:effectLst>
            <a:softEdge rad="63500"/>
          </a:effectLst>
        </p:spPr>
      </p:pic>
      <p:sp>
        <p:nvSpPr>
          <p:cNvPr id="10" name="TextBox 9"/>
          <p:cNvSpPr txBox="1"/>
          <p:nvPr/>
        </p:nvSpPr>
        <p:spPr>
          <a:xfrm>
            <a:off x="6592357" y="3163669"/>
            <a:ext cx="1637243" cy="646331"/>
          </a:xfrm>
          <a:prstGeom prst="rect">
            <a:avLst/>
          </a:prstGeom>
          <a:noFill/>
        </p:spPr>
        <p:txBody>
          <a:bodyPr wrap="none" rtlCol="0">
            <a:spAutoFit/>
          </a:bodyPr>
          <a:lstStyle/>
          <a:p>
            <a:pPr algn="ctr"/>
            <a:r>
              <a:rPr lang="en-US" dirty="0" smtClean="0">
                <a:solidFill>
                  <a:srgbClr val="FFC000"/>
                </a:solidFill>
              </a:rPr>
              <a:t>Leigh</a:t>
            </a:r>
          </a:p>
          <a:p>
            <a:pPr algn="ctr"/>
            <a:r>
              <a:rPr lang="en-US" dirty="0" smtClean="0">
                <a:solidFill>
                  <a:srgbClr val="FFC000"/>
                </a:solidFill>
              </a:rPr>
              <a:t>Kuwanwisiwma</a:t>
            </a:r>
          </a:p>
        </p:txBody>
      </p:sp>
      <p:pic>
        <p:nvPicPr>
          <p:cNvPr id="12" name="Picture 11" descr="IMG_1029.JPG"/>
          <p:cNvPicPr>
            <a:picLocks noChangeAspect="1"/>
          </p:cNvPicPr>
          <p:nvPr/>
        </p:nvPicPr>
        <p:blipFill rotWithShape="1">
          <a:blip r:embed="rId4" cstate="email">
            <a:lum bright="20000" contrast="20000"/>
            <a:extLst>
              <a:ext uri="{28A0092B-C50C-407E-A947-70E740481C1C}">
                <a14:useLocalDpi xmlns:a14="http://schemas.microsoft.com/office/drawing/2010/main"/>
              </a:ext>
            </a:extLst>
          </a:blip>
          <a:srcRect/>
          <a:stretch/>
        </p:blipFill>
        <p:spPr>
          <a:xfrm rot="5400000">
            <a:off x="-569794" y="4379792"/>
            <a:ext cx="2590801" cy="1451216"/>
          </a:xfrm>
          <a:prstGeom prst="rect">
            <a:avLst/>
          </a:prstGeom>
          <a:effectLst>
            <a:softEdge rad="63500"/>
          </a:effectLst>
        </p:spPr>
      </p:pic>
      <p:sp>
        <p:nvSpPr>
          <p:cNvPr id="13" name="TextBox 12"/>
          <p:cNvSpPr txBox="1"/>
          <p:nvPr/>
        </p:nvSpPr>
        <p:spPr>
          <a:xfrm>
            <a:off x="228600" y="6248400"/>
            <a:ext cx="917815" cy="646331"/>
          </a:xfrm>
          <a:prstGeom prst="rect">
            <a:avLst/>
          </a:prstGeom>
          <a:noFill/>
        </p:spPr>
        <p:txBody>
          <a:bodyPr wrap="none" rtlCol="0">
            <a:spAutoFit/>
          </a:bodyPr>
          <a:lstStyle/>
          <a:p>
            <a:r>
              <a:rPr lang="en-US" dirty="0" smtClean="0">
                <a:solidFill>
                  <a:srgbClr val="FFC000"/>
                </a:solidFill>
              </a:rPr>
              <a:t>Morgan</a:t>
            </a:r>
          </a:p>
          <a:p>
            <a:r>
              <a:rPr lang="en-US" dirty="0" err="1" smtClean="0">
                <a:solidFill>
                  <a:srgbClr val="FFC000"/>
                </a:solidFill>
              </a:rPr>
              <a:t>Saufkie</a:t>
            </a:r>
            <a:endParaRPr lang="en-US" dirty="0"/>
          </a:p>
        </p:txBody>
      </p:sp>
      <p:pic>
        <p:nvPicPr>
          <p:cNvPr id="14" name="Picture 13" descr="IMG_1065.JPG"/>
          <p:cNvPicPr>
            <a:picLocks noChangeAspect="1"/>
          </p:cNvPicPr>
          <p:nvPr/>
        </p:nvPicPr>
        <p:blipFill rotWithShape="1">
          <a:blip r:embed="rId5" cstate="email">
            <a:lum bright="10000" contrast="10000"/>
            <a:extLst>
              <a:ext uri="{28A0092B-C50C-407E-A947-70E740481C1C}">
                <a14:useLocalDpi xmlns:a14="http://schemas.microsoft.com/office/drawing/2010/main"/>
              </a:ext>
            </a:extLst>
          </a:blip>
          <a:srcRect/>
          <a:stretch/>
        </p:blipFill>
        <p:spPr>
          <a:xfrm>
            <a:off x="3293907" y="3886199"/>
            <a:ext cx="1354293" cy="2438401"/>
          </a:xfrm>
          <a:prstGeom prst="rect">
            <a:avLst/>
          </a:prstGeom>
          <a:effectLst>
            <a:softEdge rad="63500"/>
          </a:effectLst>
        </p:spPr>
      </p:pic>
      <p:sp>
        <p:nvSpPr>
          <p:cNvPr id="15" name="TextBox 14"/>
          <p:cNvSpPr txBox="1"/>
          <p:nvPr/>
        </p:nvSpPr>
        <p:spPr>
          <a:xfrm>
            <a:off x="3163075" y="6248400"/>
            <a:ext cx="1561325" cy="646331"/>
          </a:xfrm>
          <a:prstGeom prst="rect">
            <a:avLst/>
          </a:prstGeom>
          <a:noFill/>
        </p:spPr>
        <p:txBody>
          <a:bodyPr wrap="none" rtlCol="0">
            <a:spAutoFit/>
          </a:bodyPr>
          <a:lstStyle/>
          <a:p>
            <a:pPr algn="ctr"/>
            <a:r>
              <a:rPr lang="en-US" dirty="0" err="1" smtClean="0">
                <a:solidFill>
                  <a:srgbClr val="FFC000"/>
                </a:solidFill>
              </a:rPr>
              <a:t>Ahkima</a:t>
            </a:r>
            <a:r>
              <a:rPr lang="en-US" dirty="0" smtClean="0">
                <a:solidFill>
                  <a:srgbClr val="FFC000"/>
                </a:solidFill>
              </a:rPr>
              <a:t> </a:t>
            </a:r>
          </a:p>
          <a:p>
            <a:pPr algn="ctr"/>
            <a:r>
              <a:rPr lang="en-US" dirty="0" err="1" smtClean="0">
                <a:solidFill>
                  <a:srgbClr val="FFC000"/>
                </a:solidFill>
              </a:rPr>
              <a:t>Honyumptewa</a:t>
            </a:r>
            <a:endParaRPr lang="en-US" dirty="0">
              <a:solidFill>
                <a:srgbClr val="FFC000"/>
              </a:solidFill>
            </a:endParaRPr>
          </a:p>
        </p:txBody>
      </p:sp>
      <p:pic>
        <p:nvPicPr>
          <p:cNvPr id="16" name="Picture 15" descr="2010_harvest_014.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781800" y="3733800"/>
            <a:ext cx="2209800" cy="2590800"/>
          </a:xfrm>
          <a:prstGeom prst="rect">
            <a:avLst/>
          </a:prstGeom>
          <a:effectLst>
            <a:softEdge rad="63500"/>
          </a:effectLst>
        </p:spPr>
      </p:pic>
      <p:sp>
        <p:nvSpPr>
          <p:cNvPr id="17" name="TextBox 16"/>
          <p:cNvSpPr txBox="1"/>
          <p:nvPr/>
        </p:nvSpPr>
        <p:spPr>
          <a:xfrm>
            <a:off x="6705600" y="6248400"/>
            <a:ext cx="2417778" cy="646331"/>
          </a:xfrm>
          <a:prstGeom prst="rect">
            <a:avLst/>
          </a:prstGeom>
          <a:noFill/>
        </p:spPr>
        <p:txBody>
          <a:bodyPr wrap="none" rtlCol="0">
            <a:spAutoFit/>
          </a:bodyPr>
          <a:lstStyle/>
          <a:p>
            <a:pPr algn="ctr"/>
            <a:r>
              <a:rPr lang="en-US" dirty="0" smtClean="0">
                <a:solidFill>
                  <a:srgbClr val="FFC000"/>
                </a:solidFill>
              </a:rPr>
              <a:t>Donald Dawahongnewa</a:t>
            </a:r>
          </a:p>
          <a:p>
            <a:pPr algn="ctr"/>
            <a:r>
              <a:rPr lang="en-US" dirty="0" smtClean="0">
                <a:solidFill>
                  <a:srgbClr val="FFC000"/>
                </a:solidFill>
              </a:rPr>
              <a:t>Ronald Wadsworth</a:t>
            </a:r>
            <a:endParaRPr lang="en-US" dirty="0">
              <a:solidFill>
                <a:srgbClr val="FFC000"/>
              </a:solidFill>
            </a:endParaRPr>
          </a:p>
        </p:txBody>
      </p:sp>
      <p:pic>
        <p:nvPicPr>
          <p:cNvPr id="19" name="Picture 18" descr="IMG_0945.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4800600" y="3796393"/>
            <a:ext cx="1843048" cy="2528207"/>
          </a:xfrm>
          <a:prstGeom prst="rect">
            <a:avLst/>
          </a:prstGeom>
          <a:effectLst>
            <a:softEdge rad="63500"/>
          </a:effectLst>
        </p:spPr>
      </p:pic>
      <p:sp>
        <p:nvSpPr>
          <p:cNvPr id="20" name="TextBox 19"/>
          <p:cNvSpPr txBox="1"/>
          <p:nvPr/>
        </p:nvSpPr>
        <p:spPr>
          <a:xfrm>
            <a:off x="4724400" y="6239470"/>
            <a:ext cx="1854354" cy="923330"/>
          </a:xfrm>
          <a:prstGeom prst="rect">
            <a:avLst/>
          </a:prstGeom>
          <a:noFill/>
        </p:spPr>
        <p:txBody>
          <a:bodyPr wrap="none" rtlCol="0">
            <a:spAutoFit/>
          </a:bodyPr>
          <a:lstStyle/>
          <a:p>
            <a:pPr algn="ctr"/>
            <a:r>
              <a:rPr lang="en-US" dirty="0" smtClean="0">
                <a:solidFill>
                  <a:srgbClr val="FFC000"/>
                </a:solidFill>
              </a:rPr>
              <a:t>Harold</a:t>
            </a:r>
          </a:p>
          <a:p>
            <a:pPr algn="ctr"/>
            <a:r>
              <a:rPr lang="en-US" dirty="0" err="1" smtClean="0">
                <a:solidFill>
                  <a:srgbClr val="FFC000"/>
                </a:solidFill>
              </a:rPr>
              <a:t>Polyingyumptewa</a:t>
            </a:r>
            <a:endParaRPr lang="en-US" dirty="0" smtClean="0"/>
          </a:p>
          <a:p>
            <a:endParaRPr lang="en-US" dirty="0"/>
          </a:p>
        </p:txBody>
      </p:sp>
      <p:pic>
        <p:nvPicPr>
          <p:cNvPr id="23" name="Picture 22" descr="IMG_0386a.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2220601" y="947214"/>
            <a:ext cx="1600200" cy="2273968"/>
          </a:xfrm>
          <a:prstGeom prst="rect">
            <a:avLst/>
          </a:prstGeom>
          <a:effectLst>
            <a:softEdge rad="63500"/>
          </a:effectLst>
        </p:spPr>
      </p:pic>
      <p:pic>
        <p:nvPicPr>
          <p:cNvPr id="24" name="Picture 23" descr="IMG_0388.JP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3962400" y="906675"/>
            <a:ext cx="1752600" cy="2293725"/>
          </a:xfrm>
          <a:prstGeom prst="rect">
            <a:avLst/>
          </a:prstGeom>
          <a:effectLst>
            <a:softEdge rad="63500"/>
          </a:effectLst>
        </p:spPr>
      </p:pic>
      <p:sp>
        <p:nvSpPr>
          <p:cNvPr id="25" name="TextBox 24"/>
          <p:cNvSpPr txBox="1"/>
          <p:nvPr/>
        </p:nvSpPr>
        <p:spPr>
          <a:xfrm>
            <a:off x="4114800" y="3124200"/>
            <a:ext cx="1296893" cy="646331"/>
          </a:xfrm>
          <a:prstGeom prst="rect">
            <a:avLst/>
          </a:prstGeom>
          <a:noFill/>
        </p:spPr>
        <p:txBody>
          <a:bodyPr wrap="none" rtlCol="0">
            <a:spAutoFit/>
          </a:bodyPr>
          <a:lstStyle/>
          <a:p>
            <a:pPr algn="ctr"/>
            <a:r>
              <a:rPr lang="en-US" dirty="0" smtClean="0">
                <a:solidFill>
                  <a:srgbClr val="FFC000"/>
                </a:solidFill>
              </a:rPr>
              <a:t>Raleigh</a:t>
            </a:r>
          </a:p>
          <a:p>
            <a:pPr algn="ctr"/>
            <a:r>
              <a:rPr lang="en-US" dirty="0" err="1" smtClean="0">
                <a:solidFill>
                  <a:srgbClr val="FFC000"/>
                </a:solidFill>
              </a:rPr>
              <a:t>Puhuyaoma</a:t>
            </a:r>
            <a:endParaRPr lang="en-US" dirty="0"/>
          </a:p>
        </p:txBody>
      </p:sp>
      <p:sp>
        <p:nvSpPr>
          <p:cNvPr id="21" name="TextBox 20"/>
          <p:cNvSpPr txBox="1"/>
          <p:nvPr/>
        </p:nvSpPr>
        <p:spPr>
          <a:xfrm>
            <a:off x="1628943" y="6287869"/>
            <a:ext cx="1571457" cy="646331"/>
          </a:xfrm>
          <a:prstGeom prst="rect">
            <a:avLst/>
          </a:prstGeom>
          <a:noFill/>
        </p:spPr>
        <p:txBody>
          <a:bodyPr wrap="none" rtlCol="0">
            <a:spAutoFit/>
          </a:bodyPr>
          <a:lstStyle/>
          <a:p>
            <a:pPr algn="ctr"/>
            <a:r>
              <a:rPr lang="en-US" dirty="0" smtClean="0">
                <a:solidFill>
                  <a:srgbClr val="FFC000"/>
                </a:solidFill>
              </a:rPr>
              <a:t>Stewart</a:t>
            </a:r>
          </a:p>
          <a:p>
            <a:pPr algn="ctr"/>
            <a:r>
              <a:rPr lang="en-US" dirty="0" smtClean="0">
                <a:solidFill>
                  <a:srgbClr val="FFC000"/>
                </a:solidFill>
              </a:rPr>
              <a:t>Koyiyumptewa</a:t>
            </a:r>
            <a:endParaRPr lang="en-US" dirty="0">
              <a:solidFill>
                <a:srgbClr val="FFC000"/>
              </a:solidFill>
            </a:endParaRPr>
          </a:p>
        </p:txBody>
      </p:sp>
      <p:pic>
        <p:nvPicPr>
          <p:cNvPr id="22" name="Picture 21"/>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rot="5400000">
            <a:off x="1178856" y="4226857"/>
            <a:ext cx="2438401" cy="1757087"/>
          </a:xfrm>
          <a:prstGeom prst="rect">
            <a:avLst/>
          </a:prstGeom>
          <a:effectLst>
            <a:softEdge rad="31750"/>
          </a:effectLst>
        </p:spPr>
      </p:pic>
    </p:spTree>
    <p:extLst>
      <p:ext uri="{BB962C8B-B14F-4D97-AF65-F5344CB8AC3E}">
        <p14:creationId xmlns:p14="http://schemas.microsoft.com/office/powerpoint/2010/main" val="2703017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Sept-19t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309522"/>
            <a:ext cx="9172728" cy="5548478"/>
          </a:xfrm>
          <a:prstGeom prst="rect">
            <a:avLst/>
          </a:prstGeom>
          <a:noFill/>
          <a:ln w="9525">
            <a:noFill/>
            <a:miter lim="800000"/>
            <a:headEnd/>
            <a:tailEnd/>
          </a:ln>
          <a:effectLst>
            <a:softEdge rad="63500"/>
          </a:effectLst>
        </p:spPr>
      </p:pic>
      <p:sp>
        <p:nvSpPr>
          <p:cNvPr id="5" name="TextBox 4"/>
          <p:cNvSpPr txBox="1"/>
          <p:nvPr/>
        </p:nvSpPr>
        <p:spPr>
          <a:xfrm>
            <a:off x="477501" y="297359"/>
            <a:ext cx="8209299" cy="769441"/>
          </a:xfrm>
          <a:prstGeom prst="rect">
            <a:avLst/>
          </a:prstGeom>
          <a:noFill/>
        </p:spPr>
        <p:txBody>
          <a:bodyPr wrap="none" rtlCol="0">
            <a:spAutoFit/>
          </a:bodyPr>
          <a:lstStyle/>
          <a:p>
            <a:r>
              <a:rPr lang="en-US" sz="4400" dirty="0" smtClean="0">
                <a:solidFill>
                  <a:srgbClr val="00FFFF"/>
                </a:solidFill>
                <a:latin typeface="Tempus Sans ITC" pitchFamily="82" charset="0"/>
              </a:rPr>
              <a:t>Location of Experimental Gardens</a:t>
            </a:r>
            <a:endParaRPr lang="en-US" sz="4400" dirty="0">
              <a:solidFill>
                <a:srgbClr val="00FFFF"/>
              </a:solidFill>
              <a:latin typeface="Tempus Sans ITC" pitchFamily="82" charset="0"/>
            </a:endParaRPr>
          </a:p>
        </p:txBody>
      </p:sp>
    </p:spTree>
    <p:extLst>
      <p:ext uri="{BB962C8B-B14F-4D97-AF65-F5344CB8AC3E}">
        <p14:creationId xmlns:p14="http://schemas.microsoft.com/office/powerpoint/2010/main" val="4119772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702464" y="143470"/>
            <a:ext cx="5739072" cy="769441"/>
          </a:xfrm>
          <a:prstGeom prst="rect">
            <a:avLst/>
          </a:prstGeom>
          <a:noFill/>
          <a:ln w="9525">
            <a:noFill/>
            <a:miter lim="800000"/>
            <a:headEnd/>
            <a:tailEnd/>
          </a:ln>
        </p:spPr>
        <p:txBody>
          <a:bodyPr wrap="none">
            <a:spAutoFit/>
          </a:bodyPr>
          <a:lstStyle/>
          <a:p>
            <a:r>
              <a:rPr lang="en-US" sz="4400" dirty="0" smtClean="0">
                <a:solidFill>
                  <a:srgbClr val="00FFFF"/>
                </a:solidFill>
                <a:latin typeface="Tempus Sans ITC" pitchFamily="82" charset="0"/>
              </a:rPr>
              <a:t>The Check Dam Garden</a:t>
            </a:r>
            <a:endParaRPr lang="en-US" sz="4400" dirty="0">
              <a:solidFill>
                <a:srgbClr val="00FFFF"/>
              </a:solidFill>
              <a:latin typeface="Tempus Sans ITC" pitchFamily="82" charset="0"/>
            </a:endParaRPr>
          </a:p>
        </p:txBody>
      </p:sp>
      <p:pic>
        <p:nvPicPr>
          <p:cNvPr id="2253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43000"/>
            <a:ext cx="9144000" cy="5715000"/>
          </a:xfrm>
          <a:prstGeom prst="rect">
            <a:avLst/>
          </a:prstGeom>
          <a:noFill/>
          <a:ln w="9525">
            <a:noFill/>
            <a:miter lim="800000"/>
            <a:headEnd/>
            <a:tailEnd/>
          </a:ln>
          <a:effectLst>
            <a:softEdge rad="63500"/>
          </a:effectLst>
        </p:spPr>
      </p:pic>
    </p:spTree>
    <p:extLst>
      <p:ext uri="{BB962C8B-B14F-4D97-AF65-F5344CB8AC3E}">
        <p14:creationId xmlns:p14="http://schemas.microsoft.com/office/powerpoint/2010/main" val="1115508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3833763419"/>
              </p:ext>
            </p:extLst>
          </p:nvPr>
        </p:nvGraphicFramePr>
        <p:xfrm>
          <a:off x="1553554" y="1601465"/>
          <a:ext cx="6130638" cy="513594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358205" y="0"/>
            <a:ext cx="6521337" cy="1569660"/>
          </a:xfrm>
          <a:prstGeom prst="rect">
            <a:avLst/>
          </a:prstGeom>
          <a:noFill/>
        </p:spPr>
        <p:txBody>
          <a:bodyPr wrap="none" rtlCol="0">
            <a:spAutoFit/>
          </a:bodyPr>
          <a:lstStyle/>
          <a:p>
            <a:pPr algn="ctr"/>
            <a:r>
              <a:rPr lang="en-US" sz="3200" dirty="0" smtClean="0">
                <a:solidFill>
                  <a:srgbClr val="00FFFF"/>
                </a:solidFill>
                <a:latin typeface="Tempus Sans ITC" panose="04020404030D07020202" pitchFamily="82" charset="0"/>
              </a:rPr>
              <a:t>Comparing VEP Computer Estimates</a:t>
            </a:r>
          </a:p>
          <a:p>
            <a:pPr algn="ctr"/>
            <a:r>
              <a:rPr lang="en-US" sz="3200" dirty="0" smtClean="0">
                <a:solidFill>
                  <a:srgbClr val="00FFFF"/>
                </a:solidFill>
                <a:latin typeface="Tempus Sans ITC" panose="04020404030D07020202" pitchFamily="82" charset="0"/>
              </a:rPr>
              <a:t>with PFP Actual Yields:</a:t>
            </a:r>
          </a:p>
          <a:p>
            <a:pPr algn="ctr"/>
            <a:r>
              <a:rPr lang="en-US" sz="3200" dirty="0" smtClean="0">
                <a:solidFill>
                  <a:srgbClr val="00FFFF"/>
                </a:solidFill>
                <a:latin typeface="Tempus Sans ITC" panose="04020404030D07020202" pitchFamily="82" charset="0"/>
              </a:rPr>
              <a:t>Aggregated Data</a:t>
            </a:r>
            <a:endParaRPr lang="en-US" sz="3200" dirty="0">
              <a:solidFill>
                <a:srgbClr val="00FFFF"/>
              </a:solidFill>
              <a:latin typeface="Tempus Sans ITC" panose="04020404030D07020202" pitchFamily="82" charset="0"/>
            </a:endParaRPr>
          </a:p>
        </p:txBody>
      </p:sp>
    </p:spTree>
    <p:extLst>
      <p:ext uri="{BB962C8B-B14F-4D97-AF65-F5344CB8AC3E}">
        <p14:creationId xmlns:p14="http://schemas.microsoft.com/office/powerpoint/2010/main" val="4136960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222932" y="145417"/>
            <a:ext cx="8672567" cy="1384995"/>
          </a:xfrm>
          <a:prstGeom prst="rect">
            <a:avLst/>
          </a:prstGeom>
          <a:noFill/>
          <a:ln w="9525">
            <a:noFill/>
            <a:miter lim="800000"/>
            <a:headEnd/>
            <a:tailEnd/>
          </a:ln>
        </p:spPr>
        <p:txBody>
          <a:bodyPr wrap="none">
            <a:spAutoFit/>
          </a:bodyPr>
          <a:lstStyle/>
          <a:p>
            <a:pPr algn="ctr"/>
            <a:r>
              <a:rPr lang="en-US" sz="4800" dirty="0" smtClean="0">
                <a:solidFill>
                  <a:srgbClr val="00FFFF"/>
                </a:solidFill>
                <a:latin typeface="Tempus Sans ITC" pitchFamily="82" charset="0"/>
              </a:rPr>
              <a:t>VEP Related Education Products:</a:t>
            </a:r>
          </a:p>
          <a:p>
            <a:pPr algn="ctr"/>
            <a:r>
              <a:rPr lang="en-US" sz="3600" dirty="0" smtClean="0">
                <a:solidFill>
                  <a:srgbClr val="00FFFF"/>
                </a:solidFill>
                <a:latin typeface="Tempus Sans ITC" pitchFamily="82" charset="0"/>
              </a:rPr>
              <a:t>NSF-CRPA Grant and Other VEP Funding</a:t>
            </a:r>
            <a:endParaRPr lang="en-US" sz="3600" dirty="0">
              <a:solidFill>
                <a:srgbClr val="00FFFF"/>
              </a:solidFill>
              <a:latin typeface="Tempus Sans ITC" pitchFamily="82" charset="0"/>
            </a:endParaRPr>
          </a:p>
        </p:txBody>
      </p:sp>
      <p:sp>
        <p:nvSpPr>
          <p:cNvPr id="3" name="TextBox 2"/>
          <p:cNvSpPr txBox="1"/>
          <p:nvPr/>
        </p:nvSpPr>
        <p:spPr>
          <a:xfrm>
            <a:off x="381000" y="2209800"/>
            <a:ext cx="8627426" cy="1938992"/>
          </a:xfrm>
          <a:prstGeom prst="rect">
            <a:avLst/>
          </a:prstGeom>
          <a:noFill/>
        </p:spPr>
        <p:txBody>
          <a:bodyPr wrap="none" rtlCol="0">
            <a:spAutoFit/>
          </a:bodyPr>
          <a:lstStyle/>
          <a:p>
            <a:pPr marL="342900" indent="-342900">
              <a:buFont typeface="Arial" panose="020B0604020202020204" pitchFamily="34" charset="0"/>
              <a:buChar char="•"/>
            </a:pPr>
            <a:r>
              <a:rPr lang="en-US" sz="2400" dirty="0" smtClean="0">
                <a:solidFill>
                  <a:srgbClr val="FFC000"/>
                </a:solidFill>
              </a:rPr>
              <a:t>Exhibits at the new History Colorado Center in Denver</a:t>
            </a:r>
          </a:p>
          <a:p>
            <a:pPr marL="342900" indent="-342900">
              <a:buFont typeface="Arial" panose="020B0604020202020204" pitchFamily="34" charset="0"/>
              <a:buChar char="•"/>
            </a:pPr>
            <a:endParaRPr lang="en-US" sz="2400" dirty="0">
              <a:solidFill>
                <a:srgbClr val="FFC000"/>
              </a:solidFill>
            </a:endParaRPr>
          </a:p>
          <a:p>
            <a:pPr marL="342900" indent="-342900">
              <a:buFont typeface="Arial" panose="020B0604020202020204" pitchFamily="34" charset="0"/>
              <a:buChar char="•"/>
            </a:pPr>
            <a:r>
              <a:rPr lang="en-US" sz="2400" dirty="0" smtClean="0">
                <a:solidFill>
                  <a:srgbClr val="FFC000"/>
                </a:solidFill>
              </a:rPr>
              <a:t>New online, distance-learning VEP educational product</a:t>
            </a:r>
          </a:p>
          <a:p>
            <a:pPr marL="342900" indent="-342900">
              <a:buFont typeface="Arial" panose="020B0604020202020204" pitchFamily="34" charset="0"/>
              <a:buChar char="•"/>
            </a:pPr>
            <a:endParaRPr lang="en-US" sz="2400" dirty="0">
              <a:solidFill>
                <a:srgbClr val="FFC000"/>
              </a:solidFill>
            </a:endParaRPr>
          </a:p>
          <a:p>
            <a:pPr marL="342900" indent="-342900">
              <a:buFont typeface="Arial" panose="020B0604020202020204" pitchFamily="34" charset="0"/>
              <a:buChar char="•"/>
            </a:pPr>
            <a:r>
              <a:rPr lang="en-US" sz="2400" dirty="0" smtClean="0">
                <a:solidFill>
                  <a:srgbClr val="FFC000"/>
                </a:solidFill>
              </a:rPr>
              <a:t>Educational computer game focused on Pueblo farming practices</a:t>
            </a:r>
            <a:endParaRPr lang="en-US" sz="2400" dirty="0">
              <a:solidFill>
                <a:srgbClr val="FFC000"/>
              </a:solidFill>
            </a:endParaRPr>
          </a:p>
        </p:txBody>
      </p:sp>
    </p:spTree>
    <p:extLst>
      <p:ext uri="{BB962C8B-B14F-4D97-AF65-F5344CB8AC3E}">
        <p14:creationId xmlns:p14="http://schemas.microsoft.com/office/powerpoint/2010/main" val="3923932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6670" y="0"/>
            <a:ext cx="8774930" cy="800219"/>
          </a:xfrm>
          <a:prstGeom prst="rect">
            <a:avLst/>
          </a:prstGeom>
          <a:noFill/>
        </p:spPr>
        <p:txBody>
          <a:bodyPr wrap="square" rtlCol="0">
            <a:spAutoFit/>
          </a:bodyPr>
          <a:lstStyle/>
          <a:p>
            <a:r>
              <a:rPr lang="en-US" sz="4600" dirty="0" smtClean="0">
                <a:solidFill>
                  <a:srgbClr val="66FFFF"/>
                </a:solidFill>
                <a:latin typeface="Tempus Sans ITC" pitchFamily="82" charset="0"/>
              </a:rPr>
              <a:t>Village </a:t>
            </a:r>
            <a:r>
              <a:rPr lang="en-US" sz="4600" dirty="0" err="1" smtClean="0">
                <a:solidFill>
                  <a:srgbClr val="66FFFF"/>
                </a:solidFill>
                <a:latin typeface="Tempus Sans ITC" pitchFamily="82" charset="0"/>
              </a:rPr>
              <a:t>Ecodynamics</a:t>
            </a:r>
            <a:r>
              <a:rPr lang="en-US" sz="4600" dirty="0" smtClean="0">
                <a:solidFill>
                  <a:srgbClr val="66FFFF"/>
                </a:solidFill>
                <a:latin typeface="Tempus Sans ITC" pitchFamily="82" charset="0"/>
              </a:rPr>
              <a:t> Project (VEP)</a:t>
            </a:r>
            <a:endParaRPr lang="en-US" sz="4600" dirty="0">
              <a:solidFill>
                <a:srgbClr val="66FFFF"/>
              </a:solidFill>
              <a:latin typeface="Tempus Sans ITC" pitchFamily="82" charset="0"/>
            </a:endParaRPr>
          </a:p>
        </p:txBody>
      </p:sp>
      <p:pic>
        <p:nvPicPr>
          <p:cNvPr id="6" name="Picture 5" descr="painted hand6101.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189997" y="990600"/>
            <a:ext cx="1954004" cy="4267200"/>
          </a:xfrm>
          <a:prstGeom prst="rect">
            <a:avLst/>
          </a:prstGeom>
          <a:effectLst>
            <a:softEdge rad="63500"/>
          </a:effectLst>
        </p:spPr>
      </p:pic>
      <p:pic>
        <p:nvPicPr>
          <p:cNvPr id="9" name="Picture 8" descr="Sandals.jpg"/>
          <p:cNvPicPr>
            <a:picLocks noChangeAspect="1"/>
          </p:cNvPicPr>
          <p:nvPr/>
        </p:nvPicPr>
        <p:blipFill>
          <a:blip r:embed="rId3" cstate="email"/>
          <a:srcRect/>
          <a:stretch>
            <a:fillRect/>
          </a:stretch>
        </p:blipFill>
        <p:spPr>
          <a:xfrm>
            <a:off x="0" y="990600"/>
            <a:ext cx="1689100" cy="4267200"/>
          </a:xfrm>
          <a:prstGeom prst="rect">
            <a:avLst/>
          </a:prstGeom>
          <a:effectLst>
            <a:softEdge rad="63500"/>
          </a:effectLst>
        </p:spPr>
      </p:pic>
      <p:sp>
        <p:nvSpPr>
          <p:cNvPr id="10" name="TextBox 9"/>
          <p:cNvSpPr txBox="1"/>
          <p:nvPr/>
        </p:nvSpPr>
        <p:spPr>
          <a:xfrm>
            <a:off x="0" y="5257800"/>
            <a:ext cx="9144000" cy="1692771"/>
          </a:xfrm>
          <a:prstGeom prst="rect">
            <a:avLst/>
          </a:prstGeom>
          <a:noFill/>
        </p:spPr>
        <p:txBody>
          <a:bodyPr wrap="square" rtlCol="0">
            <a:spAutoFit/>
          </a:bodyPr>
          <a:lstStyle/>
          <a:p>
            <a:pPr algn="ctr"/>
            <a:r>
              <a:rPr lang="en-US" sz="2600" dirty="0" smtClean="0">
                <a:solidFill>
                  <a:srgbClr val="FFC000"/>
                </a:solidFill>
                <a:latin typeface="Arial" pitchFamily="34" charset="0"/>
                <a:cs typeface="Arial" pitchFamily="34" charset="0"/>
              </a:rPr>
              <a:t>The VEP conducts empirical studies and modeling to examine interaction between Pueblo Indians and their environment between A.D. 600 and 1600 and use the results of this research to better understand human social evolution</a:t>
            </a:r>
            <a:endParaRPr lang="en-US" sz="2600" dirty="0">
              <a:solidFill>
                <a:srgbClr val="FFC000"/>
              </a:solidFill>
              <a:latin typeface="Arial" pitchFamily="34" charset="0"/>
              <a:cs typeface="Arial" pitchFamily="34" charset="0"/>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76399" y="990599"/>
            <a:ext cx="5537979" cy="4253569"/>
          </a:xfrm>
          <a:prstGeom prst="rect">
            <a:avLst/>
          </a:prstGeom>
          <a:effectLst>
            <a:softEdge rad="63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074" y="304800"/>
            <a:ext cx="9086141" cy="1600438"/>
          </a:xfrm>
          <a:prstGeom prst="rect">
            <a:avLst/>
          </a:prstGeom>
          <a:noFill/>
        </p:spPr>
        <p:txBody>
          <a:bodyPr wrap="none" rtlCol="0">
            <a:spAutoFit/>
          </a:bodyPr>
          <a:lstStyle/>
          <a:p>
            <a:pPr algn="ctr"/>
            <a:r>
              <a:rPr lang="en-US" sz="5400" dirty="0" smtClean="0">
                <a:solidFill>
                  <a:srgbClr val="00FFFF"/>
                </a:solidFill>
                <a:latin typeface="Tempus Sans ITC" pitchFamily="82" charset="0"/>
              </a:rPr>
              <a:t>History Colorado Museum</a:t>
            </a:r>
          </a:p>
          <a:p>
            <a:pPr algn="ctr"/>
            <a:r>
              <a:rPr lang="en-US" sz="4400" dirty="0" smtClean="0">
                <a:solidFill>
                  <a:srgbClr val="00FFFF"/>
                </a:solidFill>
                <a:latin typeface="Tempus Sans ITC" pitchFamily="82" charset="0"/>
              </a:rPr>
              <a:t>NSF-CRPA Grant to Develop Exhibits</a:t>
            </a:r>
            <a:endParaRPr lang="en-US" sz="4400" dirty="0">
              <a:solidFill>
                <a:srgbClr val="00FFFF"/>
              </a:solidFill>
              <a:latin typeface="Tempus Sans ITC" pitchFamily="82" charset="0"/>
            </a:endParaRPr>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133600"/>
            <a:ext cx="5334000" cy="4724400"/>
          </a:xfrm>
          <a:prstGeom prst="rect">
            <a:avLst/>
          </a:prstGeom>
          <a:noFill/>
          <a:ln w="9525">
            <a:noFill/>
            <a:miter lim="800000"/>
            <a:headEnd/>
            <a:tailEnd/>
          </a:ln>
        </p:spPr>
      </p:pic>
      <p:pic>
        <p:nvPicPr>
          <p:cNvPr id="819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0" y="2438400"/>
            <a:ext cx="3782181" cy="40386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 y="1752600"/>
            <a:ext cx="3124200" cy="4682462"/>
          </a:xfrm>
          <a:prstGeom prst="rect">
            <a:avLst/>
          </a:prstGeom>
          <a:noFill/>
          <a:ln w="9525">
            <a:noFill/>
            <a:miter lim="800000"/>
            <a:headEnd/>
            <a:tailEnd/>
          </a:ln>
          <a:effectLst>
            <a:softEdge rad="63500"/>
          </a:effectLst>
        </p:spPr>
      </p:pic>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2209800"/>
            <a:ext cx="3012590" cy="4648200"/>
          </a:xfrm>
          <a:prstGeom prst="rect">
            <a:avLst/>
          </a:prstGeom>
          <a:noFill/>
          <a:ln w="9525">
            <a:noFill/>
            <a:miter lim="800000"/>
            <a:headEnd/>
            <a:tailEnd/>
          </a:ln>
          <a:effectLst>
            <a:softEdge rad="63500"/>
          </a:effectLst>
        </p:spPr>
      </p:pic>
      <p:pic>
        <p:nvPicPr>
          <p:cNvPr id="4"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136790" y="1752600"/>
            <a:ext cx="3007210" cy="4648200"/>
          </a:xfrm>
          <a:prstGeom prst="rect">
            <a:avLst/>
          </a:prstGeom>
          <a:noFill/>
          <a:ln w="9525">
            <a:noFill/>
            <a:miter lim="800000"/>
            <a:headEnd/>
            <a:tailEnd/>
          </a:ln>
          <a:effectLst>
            <a:softEdge rad="63500"/>
          </a:effectLst>
        </p:spPr>
      </p:pic>
      <p:sp>
        <p:nvSpPr>
          <p:cNvPr id="5" name="TextBox 4"/>
          <p:cNvSpPr txBox="1"/>
          <p:nvPr/>
        </p:nvSpPr>
        <p:spPr>
          <a:xfrm>
            <a:off x="1786324" y="0"/>
            <a:ext cx="5607625" cy="1323439"/>
          </a:xfrm>
          <a:prstGeom prst="rect">
            <a:avLst/>
          </a:prstGeom>
          <a:noFill/>
        </p:spPr>
        <p:txBody>
          <a:bodyPr wrap="none" rtlCol="0">
            <a:spAutoFit/>
          </a:bodyPr>
          <a:lstStyle/>
          <a:p>
            <a:pPr algn="ctr"/>
            <a:r>
              <a:rPr lang="en-US" sz="4000" dirty="0" smtClean="0">
                <a:solidFill>
                  <a:srgbClr val="00FFFF"/>
                </a:solidFill>
                <a:latin typeface="Tempus Sans ITC" pitchFamily="82" charset="0"/>
              </a:rPr>
              <a:t>Publications for the</a:t>
            </a:r>
          </a:p>
          <a:p>
            <a:pPr algn="ctr"/>
            <a:r>
              <a:rPr lang="en-US" sz="4000" dirty="0" smtClean="0">
                <a:solidFill>
                  <a:srgbClr val="00FFFF"/>
                </a:solidFill>
                <a:latin typeface="Tempus Sans ITC" pitchFamily="82" charset="0"/>
              </a:rPr>
              <a:t>Profession and the Public</a:t>
            </a:r>
            <a:endParaRPr lang="en-US" sz="4000" dirty="0">
              <a:solidFill>
                <a:srgbClr val="00FFFF"/>
              </a:solidFill>
              <a:latin typeface="Tempus Sans ITC" pitchFamily="8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562" y="3352800"/>
            <a:ext cx="8839200" cy="1295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Times New Roman" pitchFamily="18" charset="0"/>
                <a:cs typeface="Times New Roman" pitchFamily="18" charset="0"/>
              </a:rPr>
              <a:t> </a:t>
            </a:r>
            <a:endParaRPr lang="en-US" sz="3600" dirty="0">
              <a:solidFill>
                <a:schemeClr val="tx1"/>
              </a:solidFill>
              <a:latin typeface="Times New Roman" pitchFamily="18" charset="0"/>
              <a:cs typeface="Times New Roman" pitchFamily="18" charset="0"/>
            </a:endParaRPr>
          </a:p>
        </p:txBody>
      </p:sp>
      <p:pic>
        <p:nvPicPr>
          <p:cNvPr id="2" name="Picture 1" descr="NSF.gif"/>
          <p:cNvPicPr>
            <a:picLocks noChangeAspect="1"/>
          </p:cNvPicPr>
          <p:nvPr/>
        </p:nvPicPr>
        <p:blipFill>
          <a:blip r:embed="rId2" cstate="email"/>
          <a:stretch>
            <a:fillRect/>
          </a:stretch>
        </p:blipFill>
        <p:spPr>
          <a:xfrm>
            <a:off x="240030" y="1371930"/>
            <a:ext cx="8675370" cy="1676400"/>
          </a:xfrm>
          <a:prstGeom prst="rect">
            <a:avLst/>
          </a:prstGeom>
        </p:spPr>
      </p:pic>
      <p:pic>
        <p:nvPicPr>
          <p:cNvPr id="3" name="Picture 2" descr="CNH awards.jpg"/>
          <p:cNvPicPr>
            <a:picLocks noChangeAspect="1"/>
          </p:cNvPicPr>
          <p:nvPr/>
        </p:nvPicPr>
        <p:blipFill>
          <a:blip r:embed="rId3" cstate="email"/>
          <a:stretch>
            <a:fillRect/>
          </a:stretch>
        </p:blipFill>
        <p:spPr>
          <a:xfrm>
            <a:off x="141562" y="3352800"/>
            <a:ext cx="3467100" cy="1295400"/>
          </a:xfrm>
          <a:prstGeom prst="rect">
            <a:avLst/>
          </a:prstGeom>
        </p:spPr>
      </p:pic>
      <p:sp>
        <p:nvSpPr>
          <p:cNvPr id="5" name="TextBox 4"/>
          <p:cNvSpPr txBox="1"/>
          <p:nvPr/>
        </p:nvSpPr>
        <p:spPr>
          <a:xfrm>
            <a:off x="3587880" y="3352800"/>
            <a:ext cx="5480988" cy="1200329"/>
          </a:xfrm>
          <a:prstGeom prst="rect">
            <a:avLst/>
          </a:prstGeom>
          <a:noFill/>
        </p:spPr>
        <p:txBody>
          <a:bodyPr wrap="none" rtlCol="0">
            <a:spAutoFit/>
          </a:bodyPr>
          <a:lstStyle/>
          <a:p>
            <a:pPr algn="ctr"/>
            <a:r>
              <a:rPr lang="en-US" sz="3600" dirty="0" smtClean="0">
                <a:latin typeface="Times New Roman" pitchFamily="18" charset="0"/>
                <a:cs typeface="Times New Roman" pitchFamily="18" charset="0"/>
              </a:rPr>
              <a:t>Dynamics of Coupled </a:t>
            </a:r>
          </a:p>
          <a:p>
            <a:pPr algn="ctr"/>
            <a:r>
              <a:rPr lang="en-US" sz="3600" dirty="0" smtClean="0">
                <a:latin typeface="Times New Roman" pitchFamily="18" charset="0"/>
                <a:cs typeface="Times New Roman" pitchFamily="18" charset="0"/>
              </a:rPr>
              <a:t>Natural and Human Systems</a:t>
            </a:r>
            <a:endParaRPr lang="en-US" sz="3600" dirty="0">
              <a:latin typeface="Times New Roman" pitchFamily="18" charset="0"/>
              <a:cs typeface="Times New Roman" pitchFamily="18" charset="0"/>
            </a:endParaRPr>
          </a:p>
        </p:txBody>
      </p:sp>
      <p:sp>
        <p:nvSpPr>
          <p:cNvPr id="6" name="TextBox 5"/>
          <p:cNvSpPr txBox="1"/>
          <p:nvPr/>
        </p:nvSpPr>
        <p:spPr>
          <a:xfrm>
            <a:off x="518868" y="48491"/>
            <a:ext cx="7920758" cy="1323439"/>
          </a:xfrm>
          <a:prstGeom prst="rect">
            <a:avLst/>
          </a:prstGeom>
          <a:noFill/>
        </p:spPr>
        <p:txBody>
          <a:bodyPr wrap="none" rtlCol="0">
            <a:spAutoFit/>
          </a:bodyPr>
          <a:lstStyle/>
          <a:p>
            <a:pPr algn="ctr"/>
            <a:r>
              <a:rPr lang="en-US" sz="4000" dirty="0" smtClean="0">
                <a:solidFill>
                  <a:srgbClr val="00FFFF"/>
                </a:solidFill>
                <a:latin typeface="Tempus Sans ITC" panose="04020404030D07020202" pitchFamily="82" charset="0"/>
              </a:rPr>
              <a:t>Research and Education Sponsored</a:t>
            </a:r>
          </a:p>
          <a:p>
            <a:pPr algn="ctr"/>
            <a:r>
              <a:rPr lang="en-US" sz="4000" dirty="0" smtClean="0">
                <a:solidFill>
                  <a:srgbClr val="00FFFF"/>
                </a:solidFill>
                <a:latin typeface="Tempus Sans ITC" panose="04020404030D07020202" pitchFamily="82" charset="0"/>
              </a:rPr>
              <a:t>by the National Science Foundation</a:t>
            </a:r>
          </a:p>
        </p:txBody>
      </p:sp>
      <p:sp>
        <p:nvSpPr>
          <p:cNvPr id="7" name="Rectangle 6"/>
          <p:cNvSpPr/>
          <p:nvPr/>
        </p:nvSpPr>
        <p:spPr>
          <a:xfrm>
            <a:off x="-6928" y="5029200"/>
            <a:ext cx="9150928" cy="1295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Times New Roman" pitchFamily="18" charset="0"/>
                <a:cs typeface="Times New Roman" pitchFamily="18" charset="0"/>
              </a:rPr>
              <a:t> </a:t>
            </a:r>
            <a:endParaRPr lang="en-US" sz="3600" dirty="0">
              <a:solidFill>
                <a:schemeClr val="tx1"/>
              </a:solidFill>
              <a:latin typeface="Times New Roman" pitchFamily="18" charset="0"/>
              <a:cs typeface="Times New Roman" pitchFamily="18" charset="0"/>
            </a:endParaRPr>
          </a:p>
        </p:txBody>
      </p:sp>
      <p:pic>
        <p:nvPicPr>
          <p:cNvPr id="6146" name="Picture 2" descr="http://iridescentlearning.org/wp-content/uploads/2010/10/NSF_Logo_45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5029200"/>
            <a:ext cx="1210317" cy="121031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t0.gstatic.com/images?q=tbn:ANd9GcSAd2T57uZIRK_bwNzrAFTx761HB6psPd0DZDxk3vYm7L4J8eG0HToFFKJB"/>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43000" y="5072383"/>
            <a:ext cx="7216166" cy="125221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informalscience.org/images/group_profile_pics/STEM%20logo_square_1378482609.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r="-650"/>
          <a:stretch/>
        </p:blipFill>
        <p:spPr bwMode="auto">
          <a:xfrm>
            <a:off x="6903855" y="5029200"/>
            <a:ext cx="2240145" cy="12577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1436" y="76200"/>
            <a:ext cx="6899564" cy="707886"/>
          </a:xfrm>
          <a:prstGeom prst="rect">
            <a:avLst/>
          </a:prstGeom>
        </p:spPr>
        <p:txBody>
          <a:bodyPr wrap="square">
            <a:spAutoFit/>
          </a:bodyPr>
          <a:lstStyle/>
          <a:p>
            <a:pPr algn="ctr"/>
            <a:r>
              <a:rPr lang="en-US" sz="4000" dirty="0" smtClean="0">
                <a:solidFill>
                  <a:srgbClr val="00FFFF"/>
                </a:solidFill>
                <a:latin typeface="Tempus Sans ITC" panose="04020404030D07020202" pitchFamily="82" charset="0"/>
              </a:rPr>
              <a:t>Institutional Partnerships</a:t>
            </a:r>
            <a:endParaRPr lang="en-US" sz="4000" dirty="0">
              <a:solidFill>
                <a:srgbClr val="00FFFF"/>
              </a:solidFill>
              <a:latin typeface="Tempus Sans ITC" panose="04020404030D07020202" pitchFamily="8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2660360"/>
            <a:ext cx="2819400" cy="2445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914400"/>
            <a:ext cx="3675183" cy="99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962400" y="5812536"/>
            <a:ext cx="2819400" cy="1045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10000" y="948492"/>
            <a:ext cx="1788102" cy="232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33800" y="3505200"/>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0" y="5824111"/>
            <a:ext cx="3933825" cy="1033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525466" y="2514600"/>
            <a:ext cx="2389934" cy="2510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6719454" y="5832764"/>
            <a:ext cx="2424546" cy="1025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638800" y="914400"/>
            <a:ext cx="3481388"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136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1817kghamaiz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4740" y="1610948"/>
            <a:ext cx="4324860" cy="4485052"/>
          </a:xfrm>
          <a:prstGeom prst="rect">
            <a:avLst/>
          </a:prstGeom>
          <a:noFill/>
          <a:ln w="9525">
            <a:noFill/>
            <a:miter lim="800000"/>
            <a:headEnd/>
            <a:tailEnd/>
          </a:ln>
          <a:effectLst>
            <a:softEdge rad="63500"/>
          </a:effectLst>
        </p:spPr>
      </p:pic>
      <p:sp>
        <p:nvSpPr>
          <p:cNvPr id="4" name="TextBox 3"/>
          <p:cNvSpPr txBox="1"/>
          <p:nvPr/>
        </p:nvSpPr>
        <p:spPr>
          <a:xfrm>
            <a:off x="0" y="0"/>
            <a:ext cx="9144000" cy="1569660"/>
          </a:xfrm>
          <a:prstGeom prst="rect">
            <a:avLst/>
          </a:prstGeom>
          <a:noFill/>
        </p:spPr>
        <p:txBody>
          <a:bodyPr wrap="square" rtlCol="0">
            <a:spAutoFit/>
          </a:bodyPr>
          <a:lstStyle/>
          <a:p>
            <a:pPr algn="ctr"/>
            <a:r>
              <a:rPr lang="en-US" sz="3200" dirty="0" smtClean="0">
                <a:solidFill>
                  <a:srgbClr val="66FFFF"/>
                </a:solidFill>
                <a:latin typeface="Tempus Sans ITC" pitchFamily="82" charset="0"/>
              </a:rPr>
              <a:t>The VEP Integrates a Computer Simulation and</a:t>
            </a:r>
          </a:p>
          <a:p>
            <a:pPr algn="ctr"/>
            <a:r>
              <a:rPr lang="en-US" sz="3200" dirty="0" smtClean="0">
                <a:solidFill>
                  <a:srgbClr val="66FFFF"/>
                </a:solidFill>
                <a:latin typeface="Tempus Sans ITC" pitchFamily="82" charset="0"/>
              </a:rPr>
              <a:t>the Analysis of </a:t>
            </a:r>
            <a:r>
              <a:rPr lang="en-US" sz="3200" dirty="0">
                <a:solidFill>
                  <a:srgbClr val="66FFFF"/>
                </a:solidFill>
                <a:latin typeface="Tempus Sans ITC" pitchFamily="82" charset="0"/>
              </a:rPr>
              <a:t> </a:t>
            </a:r>
            <a:r>
              <a:rPr lang="en-US" sz="3200" dirty="0" smtClean="0">
                <a:solidFill>
                  <a:srgbClr val="66FFFF"/>
                </a:solidFill>
                <a:latin typeface="Tempus Sans ITC" pitchFamily="82" charset="0"/>
              </a:rPr>
              <a:t>All Known Archaeological Sites </a:t>
            </a:r>
          </a:p>
          <a:p>
            <a:pPr algn="ctr"/>
            <a:r>
              <a:rPr lang="en-US" sz="3200" dirty="0" smtClean="0">
                <a:solidFill>
                  <a:srgbClr val="66FFFF"/>
                </a:solidFill>
                <a:latin typeface="Tempus Sans ITC" pitchFamily="82" charset="0"/>
              </a:rPr>
              <a:t>in Our Two Study Areas</a:t>
            </a:r>
            <a:endParaRPr lang="en-US" sz="3200" dirty="0">
              <a:solidFill>
                <a:srgbClr val="66FFFF"/>
              </a:solidFill>
              <a:latin typeface="Tempus Sans ITC" pitchFamily="82" charset="0"/>
            </a:endParaRPr>
          </a:p>
        </p:txBody>
      </p:sp>
      <p:sp>
        <p:nvSpPr>
          <p:cNvPr id="5" name="TextBox 4"/>
          <p:cNvSpPr txBox="1"/>
          <p:nvPr/>
        </p:nvSpPr>
        <p:spPr>
          <a:xfrm>
            <a:off x="0" y="6027003"/>
            <a:ext cx="4571251" cy="830997"/>
          </a:xfrm>
          <a:prstGeom prst="rect">
            <a:avLst/>
          </a:prstGeom>
          <a:noFill/>
        </p:spPr>
        <p:txBody>
          <a:bodyPr wrap="none" rtlCol="0">
            <a:spAutoFit/>
          </a:bodyPr>
          <a:lstStyle/>
          <a:p>
            <a:pPr algn="ctr"/>
            <a:r>
              <a:rPr lang="en-US" sz="2400" dirty="0" smtClean="0">
                <a:solidFill>
                  <a:srgbClr val="FFC000"/>
                </a:solidFill>
              </a:rPr>
              <a:t>Modeling agricultural productivity</a:t>
            </a:r>
          </a:p>
          <a:p>
            <a:pPr algn="ctr"/>
            <a:r>
              <a:rPr lang="en-US" sz="2400" dirty="0" smtClean="0">
                <a:solidFill>
                  <a:srgbClr val="FFC000"/>
                </a:solidFill>
              </a:rPr>
              <a:t>for use in the computer simulation </a:t>
            </a:r>
            <a:endParaRPr lang="en-US" sz="2400" dirty="0">
              <a:solidFill>
                <a:srgbClr val="FFC000"/>
              </a:solidFill>
            </a:endParaRPr>
          </a:p>
        </p:txBody>
      </p:sp>
      <p:sp>
        <p:nvSpPr>
          <p:cNvPr id="7" name="TextBox 6"/>
          <p:cNvSpPr txBox="1"/>
          <p:nvPr/>
        </p:nvSpPr>
        <p:spPr>
          <a:xfrm>
            <a:off x="4572749" y="6027003"/>
            <a:ext cx="4464684" cy="830997"/>
          </a:xfrm>
          <a:prstGeom prst="rect">
            <a:avLst/>
          </a:prstGeom>
          <a:noFill/>
        </p:spPr>
        <p:txBody>
          <a:bodyPr wrap="none" rtlCol="0">
            <a:spAutoFit/>
          </a:bodyPr>
          <a:lstStyle/>
          <a:p>
            <a:pPr algn="ctr"/>
            <a:r>
              <a:rPr lang="en-US" sz="2400" dirty="0" smtClean="0">
                <a:solidFill>
                  <a:srgbClr val="FFC000"/>
                </a:solidFill>
              </a:rPr>
              <a:t>Synthesizing information to model</a:t>
            </a:r>
          </a:p>
          <a:p>
            <a:pPr algn="ctr"/>
            <a:r>
              <a:rPr lang="en-US" sz="2400" dirty="0" smtClean="0">
                <a:solidFill>
                  <a:srgbClr val="FFC000"/>
                </a:solidFill>
              </a:rPr>
              <a:t>population dynamics of sites</a:t>
            </a:r>
            <a:endParaRPr lang="en-US" sz="2400" dirty="0">
              <a:solidFill>
                <a:srgbClr val="FFC000"/>
              </a:solidFill>
            </a:endParaRPr>
          </a:p>
        </p:txBody>
      </p:sp>
      <p:pic>
        <p:nvPicPr>
          <p:cNvPr id="8"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48200" y="1652511"/>
            <a:ext cx="4454143" cy="4443489"/>
          </a:xfrm>
          <a:prstGeom prst="rect">
            <a:avLst/>
          </a:prstGeom>
          <a:noFill/>
          <a:ln w="9525">
            <a:noFill/>
            <a:miter lim="800000"/>
            <a:headEnd/>
            <a:tailEnd/>
          </a:ln>
          <a:effectLst>
            <a:softEdge rad="63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0" y="0"/>
            <a:ext cx="9144000" cy="1815882"/>
          </a:xfrm>
          <a:prstGeom prst="rect">
            <a:avLst/>
          </a:prstGeom>
          <a:noFill/>
          <a:ln w="9525">
            <a:noFill/>
            <a:miter lim="800000"/>
            <a:headEnd/>
            <a:tailEnd/>
          </a:ln>
        </p:spPr>
        <p:txBody>
          <a:bodyPr>
            <a:spAutoFit/>
          </a:bodyPr>
          <a:lstStyle/>
          <a:p>
            <a:pPr algn="ctr"/>
            <a:r>
              <a:rPr lang="en-US" sz="3600" b="1" dirty="0">
                <a:solidFill>
                  <a:srgbClr val="00FFFF"/>
                </a:solidFill>
                <a:latin typeface="Tempus Sans ITC" pitchFamily="82" charset="0"/>
              </a:rPr>
              <a:t>Village </a:t>
            </a:r>
            <a:r>
              <a:rPr lang="en-US" sz="3600" b="1" dirty="0" err="1">
                <a:solidFill>
                  <a:srgbClr val="00FFFF"/>
                </a:solidFill>
                <a:latin typeface="Tempus Sans ITC" pitchFamily="82" charset="0"/>
              </a:rPr>
              <a:t>Ecodynamics</a:t>
            </a:r>
            <a:r>
              <a:rPr lang="en-US" sz="3600" b="1" dirty="0">
                <a:solidFill>
                  <a:srgbClr val="00FFFF"/>
                </a:solidFill>
                <a:latin typeface="Tempus Sans ITC" pitchFamily="82" charset="0"/>
              </a:rPr>
              <a:t> Project II:</a:t>
            </a:r>
          </a:p>
          <a:p>
            <a:pPr algn="ctr"/>
            <a:r>
              <a:rPr lang="en-US" sz="2400" b="1" dirty="0">
                <a:solidFill>
                  <a:srgbClr val="00FFFF"/>
                </a:solidFill>
                <a:latin typeface="Tempus Sans ITC" pitchFamily="82" charset="0"/>
              </a:rPr>
              <a:t>Ancestral Pueblo Settlement in </a:t>
            </a:r>
            <a:r>
              <a:rPr lang="en-US" sz="2400" b="1" dirty="0" smtClean="0">
                <a:solidFill>
                  <a:srgbClr val="00FFFF"/>
                </a:solidFill>
                <a:latin typeface="Tempus Sans ITC" pitchFamily="82" charset="0"/>
              </a:rPr>
              <a:t>SW </a:t>
            </a:r>
            <a:r>
              <a:rPr lang="en-US" sz="2400" b="1" dirty="0">
                <a:solidFill>
                  <a:srgbClr val="00FFFF"/>
                </a:solidFill>
                <a:latin typeface="Tempus Sans ITC" pitchFamily="82" charset="0"/>
              </a:rPr>
              <a:t>Colorado and the</a:t>
            </a:r>
          </a:p>
          <a:p>
            <a:pPr algn="ctr"/>
            <a:r>
              <a:rPr lang="en-US" sz="2400" b="1" dirty="0">
                <a:solidFill>
                  <a:srgbClr val="00FFFF"/>
                </a:solidFill>
                <a:latin typeface="Tempus Sans ITC" pitchFamily="82" charset="0"/>
              </a:rPr>
              <a:t>Northern Rio Grande: AD 600-1280</a:t>
            </a:r>
            <a:endParaRPr lang="en-US" sz="2400" dirty="0">
              <a:solidFill>
                <a:srgbClr val="00FFFF"/>
              </a:solidFill>
              <a:latin typeface="Tempus Sans ITC" pitchFamily="82" charset="0"/>
            </a:endParaRPr>
          </a:p>
          <a:p>
            <a:endParaRPr lang="en-US" sz="2800" dirty="0">
              <a:latin typeface="Tempus Sans ITC" pitchFamily="82" charset="0"/>
            </a:endParaRPr>
          </a:p>
        </p:txBody>
      </p:sp>
      <p:pic>
        <p:nvPicPr>
          <p:cNvPr id="5" name="Picture 4" descr="VEPII General Map COLOR.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93376" y="1371600"/>
            <a:ext cx="7664824" cy="5486400"/>
          </a:xfrm>
          <a:prstGeom prst="rect">
            <a:avLst/>
          </a:prstGeom>
          <a:ln>
            <a:solidFill>
              <a:schemeClr val="tx1"/>
            </a:solidFill>
          </a:ln>
          <a:effectLst>
            <a:softEdge rad="31750"/>
          </a:effectLst>
        </p:spPr>
      </p:pic>
    </p:spTree>
    <p:extLst>
      <p:ext uri="{BB962C8B-B14F-4D97-AF65-F5344CB8AC3E}">
        <p14:creationId xmlns:p14="http://schemas.microsoft.com/office/powerpoint/2010/main" val="101989605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961" y="-148881"/>
            <a:ext cx="7543800" cy="914400"/>
          </a:xfrm>
        </p:spPr>
        <p:txBody>
          <a:bodyPr>
            <a:normAutofit/>
          </a:bodyPr>
          <a:lstStyle/>
          <a:p>
            <a:pPr algn="ctr"/>
            <a:r>
              <a:rPr lang="en-US" sz="4000" cap="none" dirty="0" smtClean="0">
                <a:solidFill>
                  <a:srgbClr val="00FFFF"/>
                </a:solidFill>
                <a:latin typeface="Tempus Sans ITC" panose="04020404030D07020202" pitchFamily="82" charset="0"/>
              </a:rPr>
              <a:t>Archaeological Sites Database</a:t>
            </a:r>
            <a:endParaRPr lang="en-US" sz="4000" cap="none" dirty="0">
              <a:solidFill>
                <a:srgbClr val="00FFFF"/>
              </a:solidFill>
              <a:latin typeface="Tempus Sans ITC" panose="04020404030D07020202" pitchFamily="82" charset="0"/>
            </a:endParaRPr>
          </a:p>
        </p:txBody>
      </p:sp>
      <p:pic>
        <p:nvPicPr>
          <p:cNvPr id="3"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257800" y="1066800"/>
            <a:ext cx="3886200" cy="534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828800"/>
            <a:ext cx="4953000" cy="4105774"/>
          </a:xfrm>
          <a:prstGeom prst="rect">
            <a:avLst/>
          </a:prstGeom>
          <a:noFill/>
          <a:ln w="9525">
            <a:noFill/>
            <a:miter lim="800000"/>
            <a:headEnd/>
            <a:tailEnd/>
          </a:ln>
          <a:effectLst/>
        </p:spPr>
      </p:pic>
      <p:sp>
        <p:nvSpPr>
          <p:cNvPr id="7" name="TextBox 6"/>
          <p:cNvSpPr txBox="1"/>
          <p:nvPr/>
        </p:nvSpPr>
        <p:spPr>
          <a:xfrm>
            <a:off x="304800" y="6031468"/>
            <a:ext cx="2987293" cy="369332"/>
          </a:xfrm>
          <a:prstGeom prst="rect">
            <a:avLst/>
          </a:prstGeom>
          <a:noFill/>
        </p:spPr>
        <p:txBody>
          <a:bodyPr wrap="none" rtlCol="0">
            <a:spAutoFit/>
          </a:bodyPr>
          <a:lstStyle/>
          <a:p>
            <a:r>
              <a:rPr lang="en-US" dirty="0" smtClean="0">
                <a:solidFill>
                  <a:schemeClr val="bg1"/>
                </a:solidFill>
              </a:rPr>
              <a:t>18,000 sites, 7600 habitations</a:t>
            </a:r>
            <a:endParaRPr lang="en-US" dirty="0">
              <a:solidFill>
                <a:schemeClr val="bg1"/>
              </a:solidFill>
            </a:endParaRPr>
          </a:p>
        </p:txBody>
      </p:sp>
      <p:sp>
        <p:nvSpPr>
          <p:cNvPr id="8" name="TextBox 7"/>
          <p:cNvSpPr txBox="1"/>
          <p:nvPr/>
        </p:nvSpPr>
        <p:spPr>
          <a:xfrm>
            <a:off x="5849283" y="6488668"/>
            <a:ext cx="2870273" cy="369332"/>
          </a:xfrm>
          <a:prstGeom prst="rect">
            <a:avLst/>
          </a:prstGeom>
          <a:noFill/>
        </p:spPr>
        <p:txBody>
          <a:bodyPr wrap="none" rtlCol="0">
            <a:spAutoFit/>
          </a:bodyPr>
          <a:lstStyle/>
          <a:p>
            <a:r>
              <a:rPr lang="en-US" dirty="0" smtClean="0">
                <a:solidFill>
                  <a:schemeClr val="bg1"/>
                </a:solidFill>
              </a:rPr>
              <a:t>6,000 sites, 1750 habitations</a:t>
            </a:r>
            <a:endParaRPr lang="en-US" dirty="0">
              <a:solidFill>
                <a:schemeClr val="bg1"/>
              </a:solidFill>
            </a:endParaRPr>
          </a:p>
        </p:txBody>
      </p:sp>
      <p:sp>
        <p:nvSpPr>
          <p:cNvPr id="9" name="TextBox 8"/>
          <p:cNvSpPr txBox="1"/>
          <p:nvPr/>
        </p:nvSpPr>
        <p:spPr>
          <a:xfrm>
            <a:off x="673325" y="1383268"/>
            <a:ext cx="2222275" cy="369332"/>
          </a:xfrm>
          <a:prstGeom prst="rect">
            <a:avLst/>
          </a:prstGeom>
          <a:noFill/>
        </p:spPr>
        <p:txBody>
          <a:bodyPr wrap="none" rtlCol="0">
            <a:spAutoFit/>
          </a:bodyPr>
          <a:lstStyle/>
          <a:p>
            <a:r>
              <a:rPr lang="en-US" dirty="0" smtClean="0">
                <a:solidFill>
                  <a:schemeClr val="bg1"/>
                </a:solidFill>
              </a:rPr>
              <a:t>VEP North Study Area</a:t>
            </a:r>
            <a:endParaRPr lang="en-US" dirty="0">
              <a:solidFill>
                <a:schemeClr val="bg1"/>
              </a:solidFill>
            </a:endParaRPr>
          </a:p>
        </p:txBody>
      </p:sp>
      <p:sp>
        <p:nvSpPr>
          <p:cNvPr id="10" name="TextBox 9"/>
          <p:cNvSpPr txBox="1"/>
          <p:nvPr/>
        </p:nvSpPr>
        <p:spPr>
          <a:xfrm>
            <a:off x="6161327" y="685800"/>
            <a:ext cx="2220673" cy="369332"/>
          </a:xfrm>
          <a:prstGeom prst="rect">
            <a:avLst/>
          </a:prstGeom>
          <a:noFill/>
        </p:spPr>
        <p:txBody>
          <a:bodyPr wrap="none" rtlCol="0">
            <a:spAutoFit/>
          </a:bodyPr>
          <a:lstStyle/>
          <a:p>
            <a:r>
              <a:rPr lang="en-US" dirty="0" smtClean="0">
                <a:solidFill>
                  <a:schemeClr val="bg1"/>
                </a:solidFill>
              </a:rPr>
              <a:t>VEP South Study Area</a:t>
            </a:r>
            <a:endParaRPr lang="en-US" dirty="0">
              <a:solidFill>
                <a:schemeClr val="bg1"/>
              </a:solidFill>
            </a:endParaRPr>
          </a:p>
        </p:txBody>
      </p:sp>
    </p:spTree>
    <p:extLst>
      <p:ext uri="{BB962C8B-B14F-4D97-AF65-F5344CB8AC3E}">
        <p14:creationId xmlns:p14="http://schemas.microsoft.com/office/powerpoint/2010/main" val="1111380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ext Box 2"/>
          <p:cNvSpPr txBox="1">
            <a:spLocks noChangeArrowheads="1"/>
          </p:cNvSpPr>
          <p:nvPr/>
        </p:nvSpPr>
        <p:spPr bwMode="auto">
          <a:xfrm>
            <a:off x="533400" y="228600"/>
            <a:ext cx="8001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3200" b="0" dirty="0" smtClean="0">
                <a:solidFill>
                  <a:srgbClr val="00FFFF"/>
                </a:solidFill>
                <a:latin typeface="Tempus Sans ITC" panose="04020404030D07020202" pitchFamily="82" charset="0"/>
              </a:rPr>
              <a:t>VEP II CMV Population History</a:t>
            </a:r>
            <a:endParaRPr lang="en-US" sz="3200" b="0" dirty="0">
              <a:solidFill>
                <a:srgbClr val="00FFFF"/>
              </a:solidFill>
              <a:latin typeface="Tempus Sans ITC" panose="04020404030D07020202" pitchFamily="82" charset="0"/>
            </a:endParaRPr>
          </a:p>
        </p:txBody>
      </p:sp>
      <p:graphicFrame>
        <p:nvGraphicFramePr>
          <p:cNvPr id="6" name="Chart 5"/>
          <p:cNvGraphicFramePr>
            <a:graphicFrameLocks/>
          </p:cNvGraphicFramePr>
          <p:nvPr>
            <p:extLst>
              <p:ext uri="{D42A27DB-BD31-4B8C-83A1-F6EECF244321}">
                <p14:modId xmlns:p14="http://schemas.microsoft.com/office/powerpoint/2010/main" val="4276013491"/>
              </p:ext>
            </p:extLst>
          </p:nvPr>
        </p:nvGraphicFramePr>
        <p:xfrm>
          <a:off x="609600" y="1143000"/>
          <a:ext cx="8305799"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1316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5" name="Text Box 5"/>
          <p:cNvSpPr txBox="1">
            <a:spLocks noChangeArrowheads="1"/>
          </p:cNvSpPr>
          <p:nvPr/>
        </p:nvSpPr>
        <p:spPr bwMode="auto">
          <a:xfrm>
            <a:off x="2258312" y="304800"/>
            <a:ext cx="48734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3200" b="0" dirty="0" smtClean="0">
                <a:solidFill>
                  <a:srgbClr val="00FFFF"/>
                </a:solidFill>
                <a:latin typeface="Tempus Sans ITC" panose="04020404030D07020202" pitchFamily="82" charset="0"/>
              </a:rPr>
              <a:t>Revised Population </a:t>
            </a:r>
            <a:r>
              <a:rPr lang="en-US" sz="3200" dirty="0">
                <a:solidFill>
                  <a:srgbClr val="00FFFF"/>
                </a:solidFill>
                <a:latin typeface="Tempus Sans ITC" panose="04020404030D07020202" pitchFamily="82" charset="0"/>
              </a:rPr>
              <a:t>H</a:t>
            </a:r>
            <a:r>
              <a:rPr lang="en-US" sz="3200" b="0" dirty="0" smtClean="0">
                <a:solidFill>
                  <a:srgbClr val="00FFFF"/>
                </a:solidFill>
                <a:latin typeface="Tempus Sans ITC" panose="04020404030D07020202" pitchFamily="82" charset="0"/>
              </a:rPr>
              <a:t>istory</a:t>
            </a:r>
            <a:endParaRPr lang="en-US" sz="3200" b="0" dirty="0">
              <a:solidFill>
                <a:srgbClr val="00FFFF"/>
              </a:solidFill>
              <a:latin typeface="Tempus Sans ITC" panose="04020404030D07020202" pitchFamily="82" charset="0"/>
            </a:endParaRPr>
          </a:p>
        </p:txBody>
      </p:sp>
      <p:graphicFrame>
        <p:nvGraphicFramePr>
          <p:cNvPr id="4" name="Chart 3"/>
          <p:cNvGraphicFramePr>
            <a:graphicFrameLocks/>
          </p:cNvGraphicFramePr>
          <p:nvPr>
            <p:extLst>
              <p:ext uri="{D42A27DB-BD31-4B8C-83A1-F6EECF244321}">
                <p14:modId xmlns:p14="http://schemas.microsoft.com/office/powerpoint/2010/main" val="1136878642"/>
              </p:ext>
            </p:extLst>
          </p:nvPr>
        </p:nvGraphicFramePr>
        <p:xfrm>
          <a:off x="137272" y="990600"/>
          <a:ext cx="9020175" cy="5715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312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2009</TotalTime>
  <Words>341</Words>
  <Application>Microsoft Office PowerPoint</Application>
  <PresentationFormat>On-screen Show (4:3)</PresentationFormat>
  <Paragraphs>85</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Archaeological Sites Database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Crow Canyon Archaeological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MDV</dc:creator>
  <cp:lastModifiedBy>Mark Varien</cp:lastModifiedBy>
  <cp:revision>149</cp:revision>
  <dcterms:created xsi:type="dcterms:W3CDTF">2012-04-15T16:53:58Z</dcterms:created>
  <dcterms:modified xsi:type="dcterms:W3CDTF">2014-05-19T23:37:39Z</dcterms:modified>
</cp:coreProperties>
</file>