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8" r:id="rId3"/>
    <p:sldId id="261" r:id="rId4"/>
    <p:sldId id="275" r:id="rId5"/>
    <p:sldId id="257" r:id="rId6"/>
    <p:sldId id="258" r:id="rId7"/>
    <p:sldId id="262" r:id="rId8"/>
    <p:sldId id="267" r:id="rId9"/>
    <p:sldId id="274" r:id="rId10"/>
    <p:sldId id="266" r:id="rId11"/>
    <p:sldId id="280" r:id="rId12"/>
    <p:sldId id="282" r:id="rId13"/>
    <p:sldId id="284" r:id="rId14"/>
    <p:sldId id="290" r:id="rId15"/>
    <p:sldId id="292" r:id="rId16"/>
    <p:sldId id="293"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538F4-276F-4342-BB3B-7C3AF6C85837}" type="datetimeFigureOut">
              <a:rPr lang="en-US" smtClean="0"/>
              <a:t>5/15/2014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BD836-3256-4890-B42C-F6CE6B27F251}" type="slidenum">
              <a:rPr lang="en-US" smtClean="0"/>
              <a:t>‹#›</a:t>
            </a:fld>
            <a:endParaRPr lang="en-US"/>
          </a:p>
        </p:txBody>
      </p:sp>
    </p:spTree>
    <p:extLst>
      <p:ext uri="{BB962C8B-B14F-4D97-AF65-F5344CB8AC3E}">
        <p14:creationId xmlns:p14="http://schemas.microsoft.com/office/powerpoint/2010/main" val="355821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634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37082C-0114-4B8C-B7C1-9D73B43C159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279816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7082C-0114-4B8C-B7C1-9D73B43C159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153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7082C-0114-4B8C-B7C1-9D73B43C159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89526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7082C-0114-4B8C-B7C1-9D73B43C159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45785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7082C-0114-4B8C-B7C1-9D73B43C159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366954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37082C-0114-4B8C-B7C1-9D73B43C1594}"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29776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37082C-0114-4B8C-B7C1-9D73B43C1594}" type="datetimeFigureOut">
              <a:rPr lang="en-US" smtClean="0"/>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314975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37082C-0114-4B8C-B7C1-9D73B43C1594}" type="datetimeFigureOut">
              <a:rPr lang="en-US" smtClean="0"/>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247652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7082C-0114-4B8C-B7C1-9D73B43C1594}" type="datetimeFigureOut">
              <a:rPr lang="en-US" smtClean="0"/>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207536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7082C-0114-4B8C-B7C1-9D73B43C1594}"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241647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7082C-0114-4B8C-B7C1-9D73B43C1594}"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0F546-23A2-492B-85F1-176A8FB65598}" type="slidenum">
              <a:rPr lang="en-US" smtClean="0"/>
              <a:t>‹#›</a:t>
            </a:fld>
            <a:endParaRPr lang="en-US"/>
          </a:p>
        </p:txBody>
      </p:sp>
    </p:spTree>
    <p:extLst>
      <p:ext uri="{BB962C8B-B14F-4D97-AF65-F5344CB8AC3E}">
        <p14:creationId xmlns:p14="http://schemas.microsoft.com/office/powerpoint/2010/main" val="194169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7082C-0114-4B8C-B7C1-9D73B43C1594}" type="datetimeFigureOut">
              <a:rPr lang="en-US" smtClean="0"/>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0F546-23A2-492B-85F1-176A8FB65598}" type="slidenum">
              <a:rPr lang="en-US" smtClean="0"/>
              <a:t>‹#›</a:t>
            </a:fld>
            <a:endParaRPr lang="en-US"/>
          </a:p>
        </p:txBody>
      </p:sp>
    </p:spTree>
    <p:extLst>
      <p:ext uri="{BB962C8B-B14F-4D97-AF65-F5344CB8AC3E}">
        <p14:creationId xmlns:p14="http://schemas.microsoft.com/office/powerpoint/2010/main" val="1105627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rosswatershed.ne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mailto:doppenheimer@tamariskcoalition.org"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http://ocs.fortlewis.edu/drrp/" TargetMode="External"/><Relationship Id="rId5" Type="http://schemas.openxmlformats.org/officeDocument/2006/relationships/image" Target="../media/image5.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5105400"/>
            <a:ext cx="6400800" cy="1066800"/>
          </a:xfrm>
        </p:spPr>
        <p:txBody>
          <a:bodyPr>
            <a:normAutofit fontScale="85000" lnSpcReduction="20000"/>
          </a:bodyPr>
          <a:lstStyle/>
          <a:p>
            <a:r>
              <a:rPr lang="en-US" sz="2800" dirty="0" smtClean="0">
                <a:solidFill>
                  <a:schemeClr val="tx1"/>
                </a:solidFill>
                <a:latin typeface="Calisto MT" panose="02040603050505030304" pitchFamily="18" charset="0"/>
              </a:rPr>
              <a:t>Daniel Oppenheimer</a:t>
            </a:r>
          </a:p>
          <a:p>
            <a:r>
              <a:rPr lang="en-US" sz="2400" dirty="0" smtClean="0">
                <a:solidFill>
                  <a:schemeClr val="tx1"/>
                </a:solidFill>
                <a:latin typeface="Calisto MT" panose="02040603050505030304" pitchFamily="18" charset="0"/>
              </a:rPr>
              <a:t>Tamarisk Coalition</a:t>
            </a:r>
          </a:p>
          <a:p>
            <a:r>
              <a:rPr lang="en-US" sz="2400" dirty="0" smtClean="0">
                <a:solidFill>
                  <a:schemeClr val="tx1"/>
                </a:solidFill>
                <a:latin typeface="Calisto MT" panose="02040603050505030304" pitchFamily="18" charset="0"/>
              </a:rPr>
              <a:t>May 20, 2014</a:t>
            </a:r>
            <a:endParaRPr lang="en-US" sz="2400" dirty="0">
              <a:solidFill>
                <a:schemeClr val="tx1"/>
              </a:solidFill>
              <a:latin typeface="Calisto MT" panose="02040603050505030304" pitchFamily="18" charset="0"/>
            </a:endParaRPr>
          </a:p>
        </p:txBody>
      </p:sp>
      <p:pic>
        <p:nvPicPr>
          <p:cNvPr id="1027" name="Picture 3" descr="Z:\Documents\Programs\Watershed_Prtnrshps\Dolores_River_Partnership\DR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457200"/>
            <a:ext cx="72009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3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05000"/>
            <a:ext cx="8763000" cy="4932119"/>
          </a:xfrm>
          <a:prstGeom prst="rect">
            <a:avLst/>
          </a:prstGeom>
          <a:noFill/>
        </p:spPr>
        <p:txBody>
          <a:bodyPr wrap="square" rtlCol="0">
            <a:spAutoFit/>
          </a:bodyPr>
          <a:lstStyle/>
          <a:p>
            <a:r>
              <a:rPr lang="en-US" sz="2800" b="1" dirty="0" smtClean="0">
                <a:solidFill>
                  <a:srgbClr val="0070C0"/>
                </a:solidFill>
                <a:latin typeface="Calisto MT" panose="02040603050505030304" pitchFamily="18" charset="0"/>
              </a:rPr>
              <a:t>Key Partnership Resources</a:t>
            </a:r>
          </a:p>
          <a:p>
            <a:endParaRPr lang="en-US" sz="1050" b="1" u="sng" dirty="0">
              <a:latin typeface="Calisto MT" panose="02040603050505030304" pitchFamily="18" charset="0"/>
            </a:endParaRPr>
          </a:p>
          <a:p>
            <a:pPr marL="342900" indent="-342900">
              <a:buFont typeface="Arial" panose="020B0604020202020204" pitchFamily="34" charset="0"/>
              <a:buChar char="•"/>
            </a:pPr>
            <a:r>
              <a:rPr lang="en-US" sz="2200" b="1" dirty="0" smtClean="0">
                <a:solidFill>
                  <a:srgbClr val="0070C0"/>
                </a:solidFill>
                <a:latin typeface="Calisto MT" panose="02040603050505030304" pitchFamily="18" charset="0"/>
              </a:rPr>
              <a:t>Dolores River Riparian Action Plan (2010):</a:t>
            </a:r>
            <a:r>
              <a:rPr lang="en-US" sz="2200" b="1" dirty="0" smtClean="0">
                <a:latin typeface="Calisto MT" panose="02040603050505030304" pitchFamily="18" charset="0"/>
              </a:rPr>
              <a:t> </a:t>
            </a:r>
          </a:p>
          <a:p>
            <a:pPr marL="800100" lvl="1" indent="-342900">
              <a:buFont typeface="Arial" panose="020B0604020202020204" pitchFamily="34" charset="0"/>
              <a:buChar char="•"/>
            </a:pPr>
            <a:r>
              <a:rPr lang="en-US" sz="2200" dirty="0" smtClean="0">
                <a:latin typeface="Calisto MT" panose="02040603050505030304" pitchFamily="18" charset="0"/>
              </a:rPr>
              <a:t>a stakeholder-designed 5-year strategic plan </a:t>
            </a:r>
          </a:p>
          <a:p>
            <a:pPr marL="800100" lvl="1" indent="-342900">
              <a:buFont typeface="Arial" panose="020B0604020202020204" pitchFamily="34" charset="0"/>
              <a:buChar char="•"/>
            </a:pPr>
            <a:r>
              <a:rPr lang="en-US" sz="2200" dirty="0" smtClean="0">
                <a:latin typeface="Calisto MT" panose="02040603050505030304" pitchFamily="18" charset="0"/>
              </a:rPr>
              <a:t>provides framework for shared vision</a:t>
            </a:r>
            <a:r>
              <a:rPr lang="en-US" sz="2200" dirty="0">
                <a:latin typeface="Calisto MT" panose="02040603050505030304" pitchFamily="18" charset="0"/>
              </a:rPr>
              <a:t>, goals, and criterion for </a:t>
            </a:r>
            <a:r>
              <a:rPr lang="en-US" sz="2200" dirty="0" smtClean="0">
                <a:latin typeface="Calisto MT" panose="02040603050505030304" pitchFamily="18" charset="0"/>
              </a:rPr>
              <a:t>prioritizing restoration work.</a:t>
            </a:r>
          </a:p>
          <a:p>
            <a:pPr marL="342900" indent="-342900">
              <a:buFont typeface="Arial" panose="020B0604020202020204" pitchFamily="34" charset="0"/>
              <a:buChar char="•"/>
            </a:pPr>
            <a:endParaRPr lang="en-US" sz="1400" dirty="0">
              <a:latin typeface="Calisto MT" panose="02040603050505030304" pitchFamily="18" charset="0"/>
            </a:endParaRPr>
          </a:p>
          <a:p>
            <a:pPr marL="342900" indent="-342900">
              <a:buFont typeface="Arial" panose="020B0604020202020204" pitchFamily="34" charset="0"/>
              <a:buChar char="•"/>
            </a:pPr>
            <a:r>
              <a:rPr lang="en-US" sz="2200" b="1" dirty="0" smtClean="0">
                <a:solidFill>
                  <a:srgbClr val="0070C0"/>
                </a:solidFill>
                <a:latin typeface="Calisto MT" panose="02040603050505030304" pitchFamily="18" charset="0"/>
              </a:rPr>
              <a:t>Memorandum of Understanding (2010):</a:t>
            </a:r>
            <a:r>
              <a:rPr lang="en-US" sz="2200" dirty="0" smtClean="0">
                <a:latin typeface="Calisto MT" panose="02040603050505030304" pitchFamily="18" charset="0"/>
              </a:rPr>
              <a:t> </a:t>
            </a:r>
          </a:p>
          <a:p>
            <a:pPr marL="800100" lvl="1" indent="-342900">
              <a:buFont typeface="Arial" panose="020B0604020202020204" pitchFamily="34" charset="0"/>
              <a:buChar char="•"/>
            </a:pPr>
            <a:r>
              <a:rPr lang="en-US" sz="2200" dirty="0" smtClean="0">
                <a:latin typeface="Calisto MT" panose="02040603050505030304" pitchFamily="18" charset="0"/>
              </a:rPr>
              <a:t>affirmed roles and responsibilities</a:t>
            </a:r>
          </a:p>
          <a:p>
            <a:pPr marL="800100" lvl="1" indent="-342900">
              <a:buFont typeface="Arial" panose="020B0604020202020204" pitchFamily="34" charset="0"/>
              <a:buChar char="•"/>
            </a:pPr>
            <a:r>
              <a:rPr lang="en-US" sz="2200" dirty="0" smtClean="0">
                <a:latin typeface="Calisto MT" panose="02040603050505030304" pitchFamily="18" charset="0"/>
              </a:rPr>
              <a:t>how partnership resources will be allocated &amp; decisions made </a:t>
            </a:r>
            <a:endParaRPr lang="en-US" sz="2200" b="1" dirty="0" smtClean="0">
              <a:latin typeface="Calisto MT" panose="02040603050505030304" pitchFamily="18" charset="0"/>
            </a:endParaRPr>
          </a:p>
          <a:p>
            <a:endParaRPr lang="en-US" sz="1400" dirty="0" smtClean="0">
              <a:latin typeface="Calisto MT" panose="02040603050505030304" pitchFamily="18" charset="0"/>
            </a:endParaRPr>
          </a:p>
          <a:p>
            <a:pPr marL="342900" indent="-342900">
              <a:buFont typeface="Arial" panose="020B0604020202020204" pitchFamily="34" charset="0"/>
              <a:buChar char="•"/>
            </a:pPr>
            <a:r>
              <a:rPr lang="en-US" sz="2200" b="1" dirty="0" smtClean="0">
                <a:solidFill>
                  <a:srgbClr val="0070C0"/>
                </a:solidFill>
                <a:latin typeface="Calisto MT" panose="02040603050505030304" pitchFamily="18" charset="0"/>
              </a:rPr>
              <a:t>DRRP Monitoring and Maintenance Plan (2014): </a:t>
            </a:r>
          </a:p>
          <a:p>
            <a:pPr marL="800100" lvl="1" indent="-342900">
              <a:buFont typeface="Arial" panose="020B0604020202020204" pitchFamily="34" charset="0"/>
              <a:buChar char="•"/>
            </a:pPr>
            <a:r>
              <a:rPr lang="en-US" sz="2200" dirty="0">
                <a:latin typeface="Calisto MT" panose="02040603050505030304" pitchFamily="18" charset="0"/>
              </a:rPr>
              <a:t>o</a:t>
            </a:r>
            <a:r>
              <a:rPr lang="en-US" sz="2200" dirty="0" smtClean="0">
                <a:latin typeface="Calisto MT" panose="02040603050505030304" pitchFamily="18" charset="0"/>
              </a:rPr>
              <a:t>utlines long-term strategies to manage the Dolores River riparian corridor </a:t>
            </a:r>
          </a:p>
          <a:p>
            <a:pPr algn="ctr"/>
            <a:endParaRPr lang="en-US" sz="2800" dirty="0"/>
          </a:p>
        </p:txBody>
      </p:sp>
      <p:pic>
        <p:nvPicPr>
          <p:cNvPr id="4" name="Picture 2" descr="Z:\Photos\Dolores_River_Partnership\Gateway_2013_10_18\Autumn_along_the_Do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82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25782"/>
            <a:ext cx="5029200" cy="584775"/>
          </a:xfrm>
          <a:prstGeom prst="rect">
            <a:avLst/>
          </a:prstGeom>
          <a:noFill/>
        </p:spPr>
        <p:txBody>
          <a:bodyPr wrap="square" rtlCol="0">
            <a:spAutoFit/>
          </a:bodyPr>
          <a:lstStyle/>
          <a:p>
            <a:r>
              <a:rPr lang="en-US" sz="3200" b="1" dirty="0" smtClean="0">
                <a:solidFill>
                  <a:srgbClr val="0070C0"/>
                </a:solidFill>
                <a:latin typeface="Calisto MT" panose="02040603050505030304" pitchFamily="18" charset="0"/>
              </a:rPr>
              <a:t>What we’ve done well</a:t>
            </a:r>
            <a:endParaRPr lang="en-US" sz="3200" b="1" dirty="0">
              <a:solidFill>
                <a:srgbClr val="0070C0"/>
              </a:solidFill>
              <a:latin typeface="Calisto MT" panose="02040603050505030304" pitchFamily="18" charset="0"/>
            </a:endParaRPr>
          </a:p>
        </p:txBody>
      </p:sp>
      <p:sp>
        <p:nvSpPr>
          <p:cNvPr id="3" name="TextBox 2"/>
          <p:cNvSpPr txBox="1"/>
          <p:nvPr/>
        </p:nvSpPr>
        <p:spPr>
          <a:xfrm>
            <a:off x="533400" y="2590800"/>
            <a:ext cx="7315200" cy="403187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Calisto MT" panose="02040603050505030304" pitchFamily="18" charset="0"/>
              </a:rPr>
              <a:t>Collaborative planning tools</a:t>
            </a:r>
            <a:endParaRPr lang="en-US" sz="2800" dirty="0" smtClean="0">
              <a:latin typeface="Calisto MT" panose="02040603050505030304" pitchFamily="18" charset="0"/>
            </a:endParaRPr>
          </a:p>
          <a:p>
            <a:pPr marL="457200" indent="-457200">
              <a:buFont typeface="Arial" panose="020B0604020202020204" pitchFamily="34" charset="0"/>
              <a:buChar char="•"/>
            </a:pPr>
            <a:endParaRPr lang="en-US" sz="2000" dirty="0" smtClean="0">
              <a:latin typeface="Calisto MT" panose="02040603050505030304" pitchFamily="18" charset="0"/>
            </a:endParaRPr>
          </a:p>
          <a:p>
            <a:pPr marL="457200" indent="-457200">
              <a:buFont typeface="Arial" panose="020B0604020202020204" pitchFamily="34" charset="0"/>
              <a:buChar char="•"/>
            </a:pPr>
            <a:r>
              <a:rPr lang="en-US" sz="2800" dirty="0" smtClean="0">
                <a:latin typeface="Calisto MT" panose="02040603050505030304" pitchFamily="18" charset="0"/>
              </a:rPr>
              <a:t>Responsive </a:t>
            </a:r>
            <a:r>
              <a:rPr lang="en-US" sz="2800" dirty="0" smtClean="0">
                <a:latin typeface="Calisto MT" panose="02040603050505030304" pitchFamily="18" charset="0"/>
              </a:rPr>
              <a:t>governance</a:t>
            </a:r>
            <a:endParaRPr lang="en-US" sz="2800" dirty="0" smtClean="0">
              <a:latin typeface="Calisto MT" panose="02040603050505030304" pitchFamily="18" charset="0"/>
            </a:endParaRPr>
          </a:p>
          <a:p>
            <a:pPr marL="457200" indent="-457200">
              <a:buFont typeface="Arial" panose="020B0604020202020204" pitchFamily="34" charset="0"/>
              <a:buChar char="•"/>
            </a:pPr>
            <a:endParaRPr lang="en-US" sz="2000" dirty="0">
              <a:latin typeface="Calisto MT" panose="02040603050505030304" pitchFamily="18" charset="0"/>
            </a:endParaRPr>
          </a:p>
          <a:p>
            <a:pPr marL="457200" indent="-457200">
              <a:buFont typeface="Arial" panose="020B0604020202020204" pitchFamily="34" charset="0"/>
              <a:buChar char="•"/>
            </a:pPr>
            <a:r>
              <a:rPr lang="en-US" sz="2800" dirty="0" smtClean="0">
                <a:latin typeface="Calisto MT" panose="02040603050505030304" pitchFamily="18" charset="0"/>
              </a:rPr>
              <a:t>Processes for </a:t>
            </a:r>
            <a:r>
              <a:rPr lang="en-US" sz="2800" dirty="0">
                <a:latin typeface="Calisto MT" panose="02040603050505030304" pitchFamily="18" charset="0"/>
              </a:rPr>
              <a:t>extracting and building </a:t>
            </a:r>
            <a:endParaRPr lang="en-US" sz="2800" dirty="0" smtClean="0">
              <a:latin typeface="Calisto MT" panose="02040603050505030304" pitchFamily="18" charset="0"/>
            </a:endParaRPr>
          </a:p>
          <a:p>
            <a:r>
              <a:rPr lang="en-US" sz="2800" dirty="0" smtClean="0">
                <a:latin typeface="Calisto MT" panose="02040603050505030304" pitchFamily="18" charset="0"/>
              </a:rPr>
              <a:t>     on lessons learned</a:t>
            </a:r>
          </a:p>
          <a:p>
            <a:pPr marL="457200" indent="-457200">
              <a:buFont typeface="Arial" panose="020B0604020202020204" pitchFamily="34" charset="0"/>
              <a:buChar char="•"/>
            </a:pPr>
            <a:endParaRPr lang="en-US" sz="2000" dirty="0">
              <a:latin typeface="Calisto MT" panose="02040603050505030304" pitchFamily="18" charset="0"/>
            </a:endParaRPr>
          </a:p>
          <a:p>
            <a:pPr marL="457200" indent="-457200">
              <a:buFont typeface="Arial" panose="020B0604020202020204" pitchFamily="34" charset="0"/>
              <a:buChar char="•"/>
            </a:pPr>
            <a:r>
              <a:rPr lang="en-US" sz="2800" dirty="0" smtClean="0">
                <a:latin typeface="Calisto MT" panose="02040603050505030304" pitchFamily="18" charset="0"/>
              </a:rPr>
              <a:t>On-the-ground work </a:t>
            </a:r>
            <a:r>
              <a:rPr lang="en-US" sz="2800" dirty="0">
                <a:latin typeface="Calisto MT" panose="02040603050505030304" pitchFamily="18" charset="0"/>
              </a:rPr>
              <a:t>towards </a:t>
            </a:r>
            <a:r>
              <a:rPr lang="en-US" sz="2800" dirty="0" smtClean="0">
                <a:latin typeface="Calisto MT" panose="02040603050505030304" pitchFamily="18" charset="0"/>
              </a:rPr>
              <a:t>shared </a:t>
            </a:r>
            <a:r>
              <a:rPr lang="en-US" sz="2800" dirty="0">
                <a:latin typeface="Calisto MT" panose="02040603050505030304" pitchFamily="18" charset="0"/>
              </a:rPr>
              <a:t>goals</a:t>
            </a:r>
          </a:p>
          <a:p>
            <a:endParaRPr lang="en-US" sz="2800" dirty="0" smtClean="0">
              <a:latin typeface="Calisto MT" panose="02040603050505030304" pitchFamily="18" charset="0"/>
            </a:endParaRPr>
          </a:p>
          <a:p>
            <a:pPr marL="457200" indent="-457200">
              <a:buFont typeface="Arial" panose="020B0604020202020204" pitchFamily="34" charset="0"/>
              <a:buChar char="•"/>
            </a:pPr>
            <a:endParaRPr lang="en-US" sz="2800" dirty="0">
              <a:latin typeface="Calisto MT" panose="02040603050505030304" pitchFamily="18" charset="0"/>
            </a:endParaRPr>
          </a:p>
        </p:txBody>
      </p:sp>
      <p:pic>
        <p:nvPicPr>
          <p:cNvPr id="4" name="Picture 2" descr="Z:\Photos\Dolores_River_Partnership\Gateway_2013_10_18\Autumn_along_the_Do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087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006025"/>
            <a:ext cx="5029200" cy="584775"/>
          </a:xfrm>
          <a:prstGeom prst="rect">
            <a:avLst/>
          </a:prstGeom>
          <a:noFill/>
        </p:spPr>
        <p:txBody>
          <a:bodyPr wrap="square" rtlCol="0">
            <a:spAutoFit/>
          </a:bodyPr>
          <a:lstStyle/>
          <a:p>
            <a:r>
              <a:rPr lang="en-US" sz="3200" b="1" dirty="0" smtClean="0">
                <a:solidFill>
                  <a:srgbClr val="0070C0"/>
                </a:solidFill>
                <a:latin typeface="Calisto MT" panose="02040603050505030304" pitchFamily="18" charset="0"/>
              </a:rPr>
              <a:t>Challenges &amp; hard knocks</a:t>
            </a:r>
            <a:endParaRPr lang="en-US" sz="3200" b="1" dirty="0">
              <a:solidFill>
                <a:srgbClr val="0070C0"/>
              </a:solidFill>
              <a:latin typeface="Calisto MT" panose="02040603050505030304" pitchFamily="18" charset="0"/>
            </a:endParaRPr>
          </a:p>
        </p:txBody>
      </p:sp>
      <p:sp>
        <p:nvSpPr>
          <p:cNvPr id="3" name="TextBox 2"/>
          <p:cNvSpPr txBox="1"/>
          <p:nvPr/>
        </p:nvSpPr>
        <p:spPr>
          <a:xfrm>
            <a:off x="533400" y="2895600"/>
            <a:ext cx="82296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Calisto MT" panose="02040603050505030304" pitchFamily="18" charset="0"/>
              </a:rPr>
              <a:t>Tracking inputs and outputs across a watershed</a:t>
            </a:r>
          </a:p>
          <a:p>
            <a:r>
              <a:rPr lang="en-US" sz="2800" dirty="0" smtClean="0">
                <a:latin typeface="Calisto MT" panose="02040603050505030304" pitchFamily="18" charset="0"/>
              </a:rPr>
              <a:t> </a:t>
            </a:r>
            <a:endParaRPr lang="en-US" sz="2800" dirty="0">
              <a:latin typeface="Calisto MT" panose="02040603050505030304" pitchFamily="18" charset="0"/>
            </a:endParaRPr>
          </a:p>
          <a:p>
            <a:pPr marL="285750" indent="-285750">
              <a:buFont typeface="Arial" panose="020B0604020202020204" pitchFamily="34" charset="0"/>
              <a:buChar char="•"/>
            </a:pPr>
            <a:r>
              <a:rPr lang="en-US" sz="2800" dirty="0" smtClean="0">
                <a:latin typeface="Calisto MT" panose="02040603050505030304" pitchFamily="18" charset="0"/>
              </a:rPr>
              <a:t>Preparing for long-term monitoring &amp; maintenance </a:t>
            </a:r>
          </a:p>
          <a:p>
            <a:r>
              <a:rPr lang="en-US" sz="2800" dirty="0" smtClean="0">
                <a:latin typeface="Calisto MT" panose="02040603050505030304" pitchFamily="18" charset="0"/>
              </a:rPr>
              <a:t>   (i.e. major partnership transition)</a:t>
            </a:r>
          </a:p>
          <a:p>
            <a:r>
              <a:rPr lang="en-US" sz="2800" dirty="0" smtClean="0">
                <a:latin typeface="Calisto MT" panose="02040603050505030304" pitchFamily="18" charset="0"/>
              </a:rPr>
              <a:t> </a:t>
            </a:r>
            <a:endParaRPr lang="en-US" sz="2800" dirty="0">
              <a:latin typeface="Calisto MT" panose="02040603050505030304" pitchFamily="18" charset="0"/>
            </a:endParaRPr>
          </a:p>
        </p:txBody>
      </p:sp>
      <p:pic>
        <p:nvPicPr>
          <p:cNvPr id="4" name="Picture 2" descr="Z:\Photos\Dolores_River_Partnership\Gateway_2013_10_18\Autumn_along_the_Do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94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7463" t="17481" r="24866" b="38125"/>
          <a:stretch/>
        </p:blipFill>
        <p:spPr bwMode="auto">
          <a:xfrm>
            <a:off x="1094508" y="3519054"/>
            <a:ext cx="4696691" cy="3110345"/>
          </a:xfrm>
          <a:prstGeom prst="rect">
            <a:avLst/>
          </a:prstGeom>
          <a:ln w="19050">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 name="Picture 2" descr="Z:\Photos\Dolores_River_Partnership\Gateway_2013_10_18\Autumn_along_the_Dolor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4" t="15674" r="53983" b="10515"/>
          <a:stretch/>
        </p:blipFill>
        <p:spPr bwMode="auto">
          <a:xfrm>
            <a:off x="4038600" y="1446785"/>
            <a:ext cx="3872014" cy="3582415"/>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67147" y="2123182"/>
            <a:ext cx="3366653" cy="1077218"/>
          </a:xfrm>
          <a:prstGeom prst="rect">
            <a:avLst/>
          </a:prstGeom>
          <a:noFill/>
        </p:spPr>
        <p:txBody>
          <a:bodyPr wrap="square" rtlCol="0">
            <a:spAutoFit/>
          </a:bodyPr>
          <a:lstStyle/>
          <a:p>
            <a:r>
              <a:rPr lang="en-US" sz="3200" b="1" dirty="0" smtClean="0">
                <a:solidFill>
                  <a:srgbClr val="0070C0"/>
                </a:solidFill>
                <a:latin typeface="Calisto MT" panose="02040603050505030304" pitchFamily="18" charset="0"/>
              </a:rPr>
              <a:t>Tracking Inputs </a:t>
            </a:r>
          </a:p>
          <a:p>
            <a:r>
              <a:rPr lang="en-US" sz="3200" b="1" dirty="0" smtClean="0">
                <a:solidFill>
                  <a:srgbClr val="0070C0"/>
                </a:solidFill>
                <a:latin typeface="Calisto MT" panose="02040603050505030304" pitchFamily="18" charset="0"/>
              </a:rPr>
              <a:t>&amp; Outputs</a:t>
            </a:r>
            <a:endParaRPr lang="en-US" sz="3200" b="1" dirty="0">
              <a:solidFill>
                <a:srgbClr val="0070C0"/>
              </a:solidFill>
              <a:latin typeface="Calisto MT" panose="02040603050505030304" pitchFamily="18" charset="0"/>
            </a:endParaRPr>
          </a:p>
        </p:txBody>
      </p:sp>
    </p:spTree>
    <p:extLst>
      <p:ext uri="{BB962C8B-B14F-4D97-AF65-F5344CB8AC3E}">
        <p14:creationId xmlns:p14="http://schemas.microsoft.com/office/powerpoint/2010/main" val="2936482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691" y="2057400"/>
            <a:ext cx="4191000" cy="523220"/>
          </a:xfrm>
          <a:prstGeom prst="rect">
            <a:avLst/>
          </a:prstGeom>
          <a:noFill/>
        </p:spPr>
        <p:txBody>
          <a:bodyPr wrap="square" rtlCol="0">
            <a:spAutoFit/>
          </a:bodyPr>
          <a:lstStyle/>
          <a:p>
            <a:r>
              <a:rPr lang="en-US" sz="2800" b="1" dirty="0" smtClean="0">
                <a:solidFill>
                  <a:srgbClr val="0070C0"/>
                </a:solidFill>
                <a:latin typeface="Calisto MT" panose="02040603050505030304" pitchFamily="18" charset="0"/>
              </a:rPr>
              <a:t>Partnership transitions</a:t>
            </a:r>
            <a:endParaRPr lang="en-US" sz="2800" b="1" dirty="0">
              <a:solidFill>
                <a:srgbClr val="0070C0"/>
              </a:solidFill>
              <a:latin typeface="Calisto MT" panose="02040603050505030304" pitchFamily="18" charset="0"/>
            </a:endParaRPr>
          </a:p>
        </p:txBody>
      </p:sp>
      <p:pic>
        <p:nvPicPr>
          <p:cNvPr id="4" name="Picture 2" descr="Z:\Photos\Dolores_River_Partnership\Gateway_2013_10_18\Autumn_along_the_Do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2895600"/>
            <a:ext cx="4267200" cy="2677656"/>
          </a:xfrm>
          <a:prstGeom prst="rect">
            <a:avLst/>
          </a:prstGeom>
          <a:noFill/>
        </p:spPr>
        <p:txBody>
          <a:bodyPr wrap="square" rtlCol="0">
            <a:spAutoFit/>
          </a:bodyPr>
          <a:lstStyle/>
          <a:p>
            <a:r>
              <a:rPr lang="en-US" sz="2400" i="1" dirty="0" smtClean="0">
                <a:latin typeface="Cambria" panose="02040503050406030204" pitchFamily="18" charset="0"/>
              </a:rPr>
              <a:t>“Looking </a:t>
            </a:r>
            <a:r>
              <a:rPr lang="en-US" sz="2400" i="1" dirty="0">
                <a:latin typeface="Cambria" panose="02040503050406030204" pitchFamily="18" charset="0"/>
              </a:rPr>
              <a:t>back, I would have wanted to spend more time developing the </a:t>
            </a:r>
            <a:r>
              <a:rPr lang="en-US" sz="2400" i="1" dirty="0" smtClean="0">
                <a:latin typeface="Cambria" panose="02040503050406030204" pitchFamily="18" charset="0"/>
              </a:rPr>
              <a:t>instruments to </a:t>
            </a:r>
            <a:r>
              <a:rPr lang="en-US" sz="2400" i="1" dirty="0">
                <a:latin typeface="Cambria" panose="02040503050406030204" pitchFamily="18" charset="0"/>
              </a:rPr>
              <a:t>carry this work out from beginning to end</a:t>
            </a:r>
            <a:r>
              <a:rPr lang="en-US" sz="2400" i="1" dirty="0" smtClean="0">
                <a:latin typeface="Cambria" panose="02040503050406030204" pitchFamily="18" charset="0"/>
              </a:rPr>
              <a:t>.”</a:t>
            </a:r>
          </a:p>
          <a:p>
            <a:r>
              <a:rPr lang="en-US" sz="2400" dirty="0" smtClean="0">
                <a:latin typeface="Cambria" panose="02040503050406030204" pitchFamily="18" charset="0"/>
              </a:rPr>
              <a:t> </a:t>
            </a:r>
          </a:p>
          <a:p>
            <a:r>
              <a:rPr lang="en-US" sz="2400" dirty="0" smtClean="0">
                <a:latin typeface="Cambria" panose="02040503050406030204" pitchFamily="18" charset="0"/>
              </a:rPr>
              <a:t>– DRRP Partner</a:t>
            </a:r>
            <a:endParaRPr lang="en-US" sz="2400" dirty="0">
              <a:latin typeface="Cambria" panose="02040503050406030204" pitchFamily="18" charset="0"/>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39" t="21627" r="34519" b="8333"/>
          <a:stretch/>
        </p:blipFill>
        <p:spPr bwMode="auto">
          <a:xfrm>
            <a:off x="5159150" y="2053656"/>
            <a:ext cx="3360735" cy="4361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916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06024"/>
            <a:ext cx="5029200" cy="584775"/>
          </a:xfrm>
          <a:prstGeom prst="rect">
            <a:avLst/>
          </a:prstGeom>
          <a:noFill/>
        </p:spPr>
        <p:txBody>
          <a:bodyPr wrap="square" rtlCol="0">
            <a:spAutoFit/>
          </a:bodyPr>
          <a:lstStyle/>
          <a:p>
            <a:r>
              <a:rPr lang="en-US" sz="3200" b="1" dirty="0" smtClean="0">
                <a:solidFill>
                  <a:srgbClr val="0070C0"/>
                </a:solidFill>
                <a:latin typeface="Calisto MT" panose="02040603050505030304" pitchFamily="18" charset="0"/>
              </a:rPr>
              <a:t>Lessons learned</a:t>
            </a:r>
            <a:endParaRPr lang="en-US" sz="3200" b="1" dirty="0">
              <a:solidFill>
                <a:srgbClr val="0070C0"/>
              </a:solidFill>
              <a:latin typeface="Calisto MT" panose="02040603050505030304" pitchFamily="18" charset="0"/>
            </a:endParaRPr>
          </a:p>
        </p:txBody>
      </p:sp>
      <p:sp>
        <p:nvSpPr>
          <p:cNvPr id="3" name="TextBox 2"/>
          <p:cNvSpPr txBox="1"/>
          <p:nvPr/>
        </p:nvSpPr>
        <p:spPr>
          <a:xfrm>
            <a:off x="519545" y="2743200"/>
            <a:ext cx="7315200" cy="378565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Calisto MT" panose="02040603050505030304" pitchFamily="18" charset="0"/>
              </a:rPr>
              <a:t>Having practitioners who can cross boundaries effectively</a:t>
            </a:r>
          </a:p>
          <a:p>
            <a:endParaRPr lang="en-US" sz="2000" dirty="0" smtClean="0">
              <a:latin typeface="Calisto MT" panose="02040603050505030304" pitchFamily="18" charset="0"/>
            </a:endParaRPr>
          </a:p>
          <a:p>
            <a:pPr marL="457200" indent="-457200">
              <a:buFont typeface="Arial" panose="020B0604020202020204" pitchFamily="34" charset="0"/>
              <a:buChar char="•"/>
            </a:pPr>
            <a:r>
              <a:rPr lang="en-US" sz="2800" dirty="0" smtClean="0">
                <a:latin typeface="Calisto MT" panose="02040603050505030304" pitchFamily="18" charset="0"/>
              </a:rPr>
              <a:t>Sharing information through a variety of avenues</a:t>
            </a:r>
          </a:p>
          <a:p>
            <a:endParaRPr lang="en-US" sz="2000" dirty="0" smtClean="0">
              <a:latin typeface="Calisto MT" panose="02040603050505030304" pitchFamily="18" charset="0"/>
            </a:endParaRPr>
          </a:p>
          <a:p>
            <a:pPr marL="457200" indent="-457200">
              <a:buFont typeface="Arial" panose="020B0604020202020204" pitchFamily="34" charset="0"/>
              <a:buChar char="•"/>
            </a:pPr>
            <a:r>
              <a:rPr lang="en-US" sz="2800" dirty="0" smtClean="0">
                <a:latin typeface="Calisto MT" panose="02040603050505030304" pitchFamily="18" charset="0"/>
              </a:rPr>
              <a:t>Developing a shared language</a:t>
            </a:r>
          </a:p>
          <a:p>
            <a:pPr marL="457200" indent="-457200">
              <a:buFont typeface="Arial" panose="020B0604020202020204" pitchFamily="34" charset="0"/>
              <a:buChar char="•"/>
            </a:pPr>
            <a:endParaRPr lang="en-US" sz="2800" dirty="0" smtClean="0">
              <a:latin typeface="Calisto MT" panose="02040603050505030304" pitchFamily="18" charset="0"/>
            </a:endParaRPr>
          </a:p>
          <a:p>
            <a:pPr marL="457200" indent="-457200">
              <a:buFont typeface="Arial" panose="020B0604020202020204" pitchFamily="34" charset="0"/>
              <a:buChar char="•"/>
            </a:pPr>
            <a:endParaRPr lang="en-US" sz="2800" dirty="0">
              <a:latin typeface="Calisto MT" panose="02040603050505030304" pitchFamily="18" charset="0"/>
            </a:endParaRPr>
          </a:p>
        </p:txBody>
      </p:sp>
      <p:pic>
        <p:nvPicPr>
          <p:cNvPr id="4" name="Picture 2" descr="Z:\Photos\Dolores_River_Partnership\Gateway_2013_10_18\Autumn_along_the_Do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003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267200"/>
            <a:ext cx="7086600" cy="461665"/>
          </a:xfrm>
          <a:prstGeom prst="rect">
            <a:avLst/>
          </a:prstGeom>
        </p:spPr>
        <p:txBody>
          <a:bodyPr wrap="square">
            <a:spAutoFit/>
          </a:bodyPr>
          <a:lstStyle/>
          <a:p>
            <a:pPr algn="ctr"/>
            <a:r>
              <a:rPr lang="en-US" sz="2400" i="1" dirty="0" smtClean="0">
                <a:latin typeface="Cambria" panose="02040503050406030204" pitchFamily="18" charset="0"/>
              </a:rPr>
              <a:t>~Healthy watersheds through healthy partnerships~</a:t>
            </a:r>
            <a:endParaRPr lang="en-US" sz="2400" dirty="0">
              <a:latin typeface="Cambria" panose="02040503050406030204" pitchFamily="18" charset="0"/>
            </a:endParaRPr>
          </a:p>
        </p:txBody>
      </p:sp>
      <p:sp>
        <p:nvSpPr>
          <p:cNvPr id="6" name="Rectangle 5"/>
          <p:cNvSpPr/>
          <p:nvPr/>
        </p:nvSpPr>
        <p:spPr>
          <a:xfrm>
            <a:off x="451139" y="6107668"/>
            <a:ext cx="4109651" cy="646331"/>
          </a:xfrm>
          <a:prstGeom prst="rect">
            <a:avLst/>
          </a:prstGeom>
        </p:spPr>
        <p:txBody>
          <a:bodyPr wrap="none">
            <a:spAutoFit/>
          </a:bodyPr>
          <a:lstStyle/>
          <a:p>
            <a:r>
              <a:rPr lang="en-US" dirty="0" smtClean="0">
                <a:latin typeface="Cambria" panose="02040503050406030204" pitchFamily="18" charset="0"/>
              </a:rPr>
              <a:t>Learn more at </a:t>
            </a:r>
            <a:r>
              <a:rPr lang="en-US" dirty="0" smtClean="0">
                <a:latin typeface="Cambria" panose="02040503050406030204" pitchFamily="18" charset="0"/>
                <a:hlinkClick r:id="rId2"/>
              </a:rPr>
              <a:t>www.crosswatershed.net</a:t>
            </a:r>
            <a:endParaRPr lang="en-US" dirty="0" smtClean="0">
              <a:latin typeface="Cambria" panose="02040503050406030204" pitchFamily="18" charset="0"/>
            </a:endParaRPr>
          </a:p>
          <a:p>
            <a:endParaRPr lang="en-US" dirty="0">
              <a:latin typeface="Cambria" panose="02040503050406030204" pitchFamily="18"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21" t="15436" r="23744" b="39299"/>
          <a:stretch/>
        </p:blipFill>
        <p:spPr bwMode="auto">
          <a:xfrm>
            <a:off x="36286" y="0"/>
            <a:ext cx="8660423" cy="409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1138" y="4800600"/>
            <a:ext cx="8245571" cy="1200329"/>
          </a:xfrm>
          <a:prstGeom prst="rect">
            <a:avLst/>
          </a:prstGeom>
        </p:spPr>
        <p:txBody>
          <a:bodyPr wrap="square">
            <a:spAutoFit/>
          </a:bodyPr>
          <a:lstStyle/>
          <a:p>
            <a:r>
              <a:rPr lang="en-US" sz="2400" b="1" dirty="0" smtClean="0">
                <a:latin typeface="Cambria" panose="02040503050406030204" pitchFamily="18" charset="0"/>
              </a:rPr>
              <a:t>Mission</a:t>
            </a:r>
            <a:r>
              <a:rPr lang="en-US" sz="2400" dirty="0" smtClean="0">
                <a:latin typeface="Cambria" panose="02040503050406030204" pitchFamily="18" charset="0"/>
              </a:rPr>
              <a:t>: to </a:t>
            </a:r>
            <a:r>
              <a:rPr lang="en-US" sz="2400" dirty="0">
                <a:latin typeface="Cambria" panose="02040503050406030204" pitchFamily="18" charset="0"/>
              </a:rPr>
              <a:t>connect practitioners through information sharing, collective capacity building, and collaboration across watersheds</a:t>
            </a:r>
          </a:p>
        </p:txBody>
      </p:sp>
    </p:spTree>
    <p:extLst>
      <p:ext uri="{BB962C8B-B14F-4D97-AF65-F5344CB8AC3E}">
        <p14:creationId xmlns:p14="http://schemas.microsoft.com/office/powerpoint/2010/main" val="168491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Photos\Dolores_River_Partnership\Grazing_Training_04_25_2012\Keepers\Day 2_Riparian Field Assess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24300"/>
            <a:ext cx="3810000"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Users\Daniel\Desktop\Trophy_tamari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81200"/>
            <a:ext cx="3581400" cy="26860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Z:\Photos\Dolores_River_Partnership\Cottonwood_Assessment_Winter_2014\Vickie_Phelps_Photos\IMG_54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99" y="4419600"/>
            <a:ext cx="4203201" cy="23621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Z:\Photos\Dolores_River_Partnership\Gateway_2013_10_18\Autumn_along_the_Dolor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5400" y="1905000"/>
            <a:ext cx="3733800" cy="2554545"/>
          </a:xfrm>
          <a:prstGeom prst="rect">
            <a:avLst/>
          </a:prstGeom>
          <a:noFill/>
        </p:spPr>
        <p:txBody>
          <a:bodyPr wrap="square" rtlCol="0">
            <a:spAutoFit/>
          </a:bodyPr>
          <a:lstStyle/>
          <a:p>
            <a:r>
              <a:rPr lang="en-US" b="1" dirty="0" smtClean="0">
                <a:solidFill>
                  <a:srgbClr val="0070C0"/>
                </a:solidFill>
                <a:latin typeface="Calisto MT" panose="02040603050505030304" pitchFamily="18" charset="0"/>
              </a:rPr>
              <a:t>To </a:t>
            </a:r>
            <a:r>
              <a:rPr lang="en-US" b="1" dirty="0">
                <a:solidFill>
                  <a:srgbClr val="0070C0"/>
                </a:solidFill>
                <a:latin typeface="Calisto MT" panose="02040603050505030304" pitchFamily="18" charset="0"/>
              </a:rPr>
              <a:t>learn more, visit us </a:t>
            </a:r>
            <a:r>
              <a:rPr lang="en-US" b="1" dirty="0" smtClean="0">
                <a:solidFill>
                  <a:srgbClr val="0070C0"/>
                </a:solidFill>
                <a:latin typeface="Calisto MT" panose="02040603050505030304" pitchFamily="18" charset="0"/>
              </a:rPr>
              <a:t>at: </a:t>
            </a:r>
            <a:r>
              <a:rPr lang="en-US" b="1" dirty="0">
                <a:solidFill>
                  <a:srgbClr val="0070C0"/>
                </a:solidFill>
                <a:latin typeface="Calisto MT" panose="02040603050505030304" pitchFamily="18" charset="0"/>
                <a:hlinkClick r:id="rId6"/>
              </a:rPr>
              <a:t>http://ocs.fortlewis.edu/drrp</a:t>
            </a:r>
            <a:r>
              <a:rPr lang="en-US" b="1" dirty="0" smtClean="0">
                <a:solidFill>
                  <a:srgbClr val="0070C0"/>
                </a:solidFill>
                <a:latin typeface="Calisto MT" panose="02040603050505030304" pitchFamily="18" charset="0"/>
                <a:hlinkClick r:id="rId6"/>
              </a:rPr>
              <a:t>/</a:t>
            </a:r>
            <a:endParaRPr lang="en-US" b="1" dirty="0" smtClean="0">
              <a:solidFill>
                <a:srgbClr val="0070C0"/>
              </a:solidFill>
              <a:latin typeface="Calisto MT" panose="02040603050505030304" pitchFamily="18" charset="0"/>
            </a:endParaRPr>
          </a:p>
          <a:p>
            <a:endParaRPr lang="en-US" b="1" dirty="0">
              <a:solidFill>
                <a:srgbClr val="0070C0"/>
              </a:solidFill>
              <a:latin typeface="Calisto MT" panose="02040603050505030304" pitchFamily="18" charset="0"/>
            </a:endParaRPr>
          </a:p>
          <a:p>
            <a:r>
              <a:rPr lang="en-US" b="1" dirty="0" smtClean="0">
                <a:solidFill>
                  <a:srgbClr val="0070C0"/>
                </a:solidFill>
                <a:latin typeface="Calisto MT" panose="02040603050505030304" pitchFamily="18" charset="0"/>
              </a:rPr>
              <a:t>Daniel Oppenheimer</a:t>
            </a:r>
          </a:p>
          <a:p>
            <a:r>
              <a:rPr lang="en-US" b="1" dirty="0" smtClean="0">
                <a:solidFill>
                  <a:srgbClr val="0070C0"/>
                </a:solidFill>
                <a:latin typeface="Calisto MT" panose="02040603050505030304" pitchFamily="18" charset="0"/>
              </a:rPr>
              <a:t>Tamarisk Coalition</a:t>
            </a:r>
          </a:p>
          <a:p>
            <a:r>
              <a:rPr lang="en-US" b="1" dirty="0" smtClean="0">
                <a:solidFill>
                  <a:srgbClr val="0070C0"/>
                </a:solidFill>
                <a:latin typeface="Calisto MT" panose="02040603050505030304" pitchFamily="18" charset="0"/>
              </a:rPr>
              <a:t>970-256-7400</a:t>
            </a:r>
          </a:p>
          <a:p>
            <a:r>
              <a:rPr lang="en-US" sz="1400" b="1" dirty="0" smtClean="0">
                <a:solidFill>
                  <a:srgbClr val="0070C0"/>
                </a:solidFill>
                <a:latin typeface="Calisto MT" panose="02040603050505030304" pitchFamily="18" charset="0"/>
                <a:hlinkClick r:id="rId7"/>
              </a:rPr>
              <a:t>doppenheimer@tamariskcoalition.org</a:t>
            </a:r>
            <a:endParaRPr lang="en-US" sz="1400" b="1" dirty="0" smtClean="0">
              <a:solidFill>
                <a:srgbClr val="0070C0"/>
              </a:solidFill>
              <a:latin typeface="Calisto MT" panose="02040603050505030304" pitchFamily="18" charset="0"/>
            </a:endParaRPr>
          </a:p>
          <a:p>
            <a:endParaRPr lang="en-US" sz="1600" b="1" dirty="0" smtClean="0">
              <a:solidFill>
                <a:srgbClr val="0070C0"/>
              </a:solidFill>
              <a:latin typeface="Calisto MT" panose="02040603050505030304" pitchFamily="18" charset="0"/>
            </a:endParaRPr>
          </a:p>
          <a:p>
            <a:endParaRPr lang="en-US" sz="2000" b="1" dirty="0">
              <a:solidFill>
                <a:srgbClr val="0070C0"/>
              </a:solidFill>
              <a:latin typeface="Calisto MT" panose="02040603050505030304" pitchFamily="18" charset="0"/>
            </a:endParaRPr>
          </a:p>
        </p:txBody>
      </p:sp>
    </p:spTree>
    <p:extLst>
      <p:ext uri="{BB962C8B-B14F-4D97-AF65-F5344CB8AC3E}">
        <p14:creationId xmlns:p14="http://schemas.microsoft.com/office/powerpoint/2010/main" val="950032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18204" y="625475"/>
            <a:ext cx="4492396" cy="1050925"/>
            <a:chOff x="5834062" y="6188075"/>
            <a:chExt cx="3309938" cy="669925"/>
          </a:xfrm>
        </p:grpSpPr>
        <p:sp>
          <p:nvSpPr>
            <p:cNvPr id="5" name="Text Box 2"/>
            <p:cNvSpPr txBox="1">
              <a:spLocks noChangeArrowheads="1"/>
            </p:cNvSpPr>
            <p:nvPr/>
          </p:nvSpPr>
          <p:spPr bwMode="auto">
            <a:xfrm>
              <a:off x="5875473" y="6392863"/>
              <a:ext cx="3268527"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6C4D23"/>
                  </a:solidFill>
                  <a:effectLst/>
                  <a:latin typeface="Calibri" pitchFamily="34" charset="0"/>
                  <a:cs typeface="Arial" pitchFamily="34" charset="0"/>
                </a:rPr>
                <a:t>Tamarisk Coalition</a:t>
              </a:r>
            </a:p>
          </p:txBody>
        </p:sp>
        <p:sp>
          <p:nvSpPr>
            <p:cNvPr id="6" name="Text Box 3"/>
            <p:cNvSpPr txBox="1">
              <a:spLocks noChangeArrowheads="1"/>
            </p:cNvSpPr>
            <p:nvPr/>
          </p:nvSpPr>
          <p:spPr bwMode="auto">
            <a:xfrm>
              <a:off x="5834062" y="6188075"/>
              <a:ext cx="297180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Calibri" pitchFamily="34" charset="0"/>
                  <a:cs typeface="Arial" pitchFamily="34" charset="0"/>
                </a:rPr>
                <a:t>Restore. Connect. Innovate.</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8" name="Group 37"/>
          <p:cNvGrpSpPr/>
          <p:nvPr/>
        </p:nvGrpSpPr>
        <p:grpSpPr>
          <a:xfrm>
            <a:off x="3204014" y="1676400"/>
            <a:ext cx="5263710" cy="2133601"/>
            <a:chOff x="3226436" y="1219199"/>
            <a:chExt cx="5417501" cy="2365664"/>
          </a:xfrm>
        </p:grpSpPr>
        <p:sp>
          <p:nvSpPr>
            <p:cNvPr id="9" name="Rectangle 4"/>
            <p:cNvSpPr>
              <a:spLocks noChangeArrowheads="1"/>
            </p:cNvSpPr>
            <p:nvPr/>
          </p:nvSpPr>
          <p:spPr bwMode="auto">
            <a:xfrm>
              <a:off x="3226436" y="1219199"/>
              <a:ext cx="5417501" cy="1981201"/>
            </a:xfrm>
            <a:prstGeom prst="rect">
              <a:avLst/>
            </a:prstGeom>
            <a:solidFill>
              <a:srgbClr val="6A963B">
                <a:alpha val="70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5"/>
            <p:cNvSpPr txBox="1">
              <a:spLocks noChangeArrowheads="1"/>
            </p:cNvSpPr>
            <p:nvPr/>
          </p:nvSpPr>
          <p:spPr bwMode="auto">
            <a:xfrm>
              <a:off x="3226436" y="1794163"/>
              <a:ext cx="54175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C4D23"/>
                  </a:solidFill>
                  <a:effectLst/>
                  <a:latin typeface="Calibri" pitchFamily="34" charset="0"/>
                  <a:cs typeface="Arial" pitchFamily="34" charset="0"/>
                </a:rPr>
                <a:t>Advancing the restoration of riparian lands through collaboration, education, and technical assistance.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6"/>
            <p:cNvSpPr txBox="1">
              <a:spLocks noChangeArrowheads="1"/>
            </p:cNvSpPr>
            <p:nvPr/>
          </p:nvSpPr>
          <p:spPr bwMode="auto">
            <a:xfrm>
              <a:off x="4632221" y="1219199"/>
              <a:ext cx="2286000" cy="574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pitchFamily="34" charset="0"/>
                  <a:cs typeface="Arial" pitchFamily="34" charset="0"/>
                </a:rPr>
                <a:t>Our Mission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6" name="Group 15"/>
          <p:cNvGrpSpPr/>
          <p:nvPr/>
        </p:nvGrpSpPr>
        <p:grpSpPr>
          <a:xfrm>
            <a:off x="381000" y="3581400"/>
            <a:ext cx="5562600" cy="2590800"/>
            <a:chOff x="1253993" y="5848350"/>
            <a:chExt cx="7890007" cy="2590800"/>
          </a:xfrm>
        </p:grpSpPr>
        <p:sp>
          <p:nvSpPr>
            <p:cNvPr id="13" name="Rectangle 7"/>
            <p:cNvSpPr>
              <a:spLocks noChangeArrowheads="1"/>
            </p:cNvSpPr>
            <p:nvPr/>
          </p:nvSpPr>
          <p:spPr bwMode="auto">
            <a:xfrm>
              <a:off x="1362075" y="5848350"/>
              <a:ext cx="7781925" cy="2590800"/>
            </a:xfrm>
            <a:prstGeom prst="rect">
              <a:avLst/>
            </a:prstGeom>
            <a:solidFill>
              <a:srgbClr val="6493B5">
                <a:alpha val="70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1253993" y="6445827"/>
              <a:ext cx="7762876"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C4D23"/>
                  </a:solidFill>
                  <a:effectLst/>
                  <a:latin typeface="Calibri" pitchFamily="34" charset="0"/>
                  <a:cs typeface="Arial" pitchFamily="34" charset="0"/>
                </a:rPr>
                <a:t>We envision healthy and self-sustaining riparian ecosystems throughout the American West resilient to invasive plant species and supported by enduring communities of stewards.</a:t>
              </a:r>
              <a:r>
                <a:rPr kumimoji="0" lang="en-US" sz="2400" b="0" i="0" u="none" strike="noStrike" cap="none" normalizeH="0" baseline="0" dirty="0" smtClean="0">
                  <a:ln>
                    <a:noFill/>
                  </a:ln>
                  <a:solidFill>
                    <a:srgbClr val="6C4D23"/>
                  </a:solidFill>
                  <a:effectLst/>
                  <a:latin typeface="Times New Roman" pitchFamily="18" charset="0"/>
                  <a:cs typeface="Arial" pitchFamily="34" charset="0"/>
                </a:rPr>
                <a:t> </a:t>
              </a:r>
              <a:endParaRPr kumimoji="0" lang="en-US" sz="2400" b="1" i="0" u="none" strike="noStrike" cap="none" normalizeH="0" baseline="0" dirty="0" smtClean="0">
                <a:ln>
                  <a:noFill/>
                </a:ln>
                <a:solidFill>
                  <a:srgbClr val="6C4D23"/>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9"/>
            <p:cNvSpPr txBox="1">
              <a:spLocks noChangeArrowheads="1"/>
            </p:cNvSpPr>
            <p:nvPr/>
          </p:nvSpPr>
          <p:spPr bwMode="auto">
            <a:xfrm>
              <a:off x="3787998" y="6102927"/>
              <a:ext cx="331787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pitchFamily="34" charset="0"/>
                  <a:cs typeface="Arial" pitchFamily="34" charset="0"/>
                </a:rPr>
                <a:t>Our Vision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0" name="Picture 39"/>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1" r="-59" b="14159"/>
          <a:stretch/>
        </p:blipFill>
        <p:spPr bwMode="auto">
          <a:xfrm>
            <a:off x="422564" y="625475"/>
            <a:ext cx="2549236" cy="3133436"/>
          </a:xfrm>
          <a:prstGeom prst="round2DiagRect">
            <a:avLst>
              <a:gd name="adj1" fmla="val 16667"/>
              <a:gd name="adj2" fmla="val 0"/>
            </a:avLst>
          </a:prstGeom>
          <a:ln w="88900" cap="sq" cmpd="sng" algn="ctr">
            <a:solidFill>
              <a:schemeClr val="accent3">
                <a:lumMod val="75000"/>
              </a:schemeClr>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41" name="Picture 40" descr="Image063"/>
          <p:cNvPicPr/>
          <p:nvPr/>
        </p:nvPicPr>
        <p:blipFill rotWithShape="1">
          <a:blip r:embed="rId5" cstate="screen">
            <a:extLst>
              <a:ext uri="{28A0092B-C50C-407E-A947-70E740481C1C}">
                <a14:useLocalDpi xmlns:a14="http://schemas.microsoft.com/office/drawing/2010/main" val="0"/>
              </a:ext>
            </a:extLst>
          </a:blip>
          <a:srcRect t="13195" r="4687" b="9375"/>
          <a:stretch/>
        </p:blipFill>
        <p:spPr bwMode="auto">
          <a:xfrm>
            <a:off x="6155716" y="3937288"/>
            <a:ext cx="2709021" cy="2158712"/>
          </a:xfrm>
          <a:prstGeom prst="round2DiagRect">
            <a:avLst>
              <a:gd name="adj1" fmla="val 16667"/>
              <a:gd name="adj2" fmla="val 0"/>
            </a:avLst>
          </a:prstGeom>
          <a:ln w="88900" cap="sq" cmpd="sng" algn="ctr">
            <a:solidFill>
              <a:schemeClr val="bg2">
                <a:lumMod val="25000"/>
              </a:schemeClr>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80959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58691" y="152400"/>
            <a:ext cx="3456709" cy="7294305"/>
          </a:xfrm>
          <a:prstGeom prst="rect">
            <a:avLst/>
          </a:prstGeom>
          <a:noFill/>
        </p:spPr>
        <p:txBody>
          <a:bodyPr wrap="square" rtlCol="0">
            <a:spAutoFit/>
          </a:bodyPr>
          <a:lstStyle/>
          <a:p>
            <a:r>
              <a:rPr lang="en-US" sz="2800" b="1" dirty="0" smtClean="0">
                <a:latin typeface="Calisto MT" panose="02040603050505030304" pitchFamily="18" charset="0"/>
              </a:rPr>
              <a:t>The DRRP project area includes:</a:t>
            </a:r>
          </a:p>
          <a:p>
            <a:endParaRPr lang="en-US" sz="1400" dirty="0" smtClean="0">
              <a:latin typeface="Calisto MT" panose="02040603050505030304" pitchFamily="18" charset="0"/>
            </a:endParaRPr>
          </a:p>
          <a:p>
            <a:pPr marL="285750" indent="-285750">
              <a:buFont typeface="Arial" panose="020B0604020202020204" pitchFamily="34" charset="0"/>
              <a:buChar char="•"/>
            </a:pPr>
            <a:r>
              <a:rPr lang="en-US" sz="2400" dirty="0" smtClean="0">
                <a:latin typeface="Calisto MT" panose="02040603050505030304" pitchFamily="18" charset="0"/>
              </a:rPr>
              <a:t>175 miles of the Dolores River in Southwest CO &amp; Southeast UT</a:t>
            </a:r>
          </a:p>
          <a:p>
            <a:pPr marL="285750" indent="-285750">
              <a:buFont typeface="Arial" panose="020B0604020202020204" pitchFamily="34" charset="0"/>
              <a:buChar char="•"/>
            </a:pPr>
            <a:endParaRPr lang="en-US" dirty="0" smtClean="0">
              <a:latin typeface="Calisto MT" panose="02040603050505030304" pitchFamily="18" charset="0"/>
            </a:endParaRPr>
          </a:p>
          <a:p>
            <a:pPr marL="285750" indent="-285750">
              <a:buFont typeface="Arial" panose="020B0604020202020204" pitchFamily="34" charset="0"/>
              <a:buChar char="•"/>
            </a:pPr>
            <a:r>
              <a:rPr lang="en-US" sz="2400" dirty="0" smtClean="0">
                <a:latin typeface="Calisto MT" panose="02040603050505030304" pitchFamily="18" charset="0"/>
              </a:rPr>
              <a:t>Several tributaries to the Dolores, including the San Miguel River &amp; Disappointment Creek</a:t>
            </a:r>
          </a:p>
          <a:p>
            <a:pPr marL="285750" indent="-285750">
              <a:buFont typeface="Arial" panose="020B0604020202020204" pitchFamily="34" charset="0"/>
              <a:buChar char="•"/>
            </a:pPr>
            <a:endParaRPr lang="en-US" dirty="0" smtClean="0">
              <a:latin typeface="Calisto MT" panose="02040603050505030304" pitchFamily="18" charset="0"/>
            </a:endParaRPr>
          </a:p>
          <a:p>
            <a:pPr marL="285750" indent="-285750">
              <a:buFont typeface="Arial" panose="020B0604020202020204" pitchFamily="34" charset="0"/>
              <a:buChar char="•"/>
            </a:pPr>
            <a:r>
              <a:rPr lang="en-US" sz="2400" dirty="0" smtClean="0">
                <a:latin typeface="Calisto MT" panose="02040603050505030304" pitchFamily="18" charset="0"/>
              </a:rPr>
              <a:t>2 states, 4 BLM field offices, 6 counties, and nearly 20 volunteering private landowners</a:t>
            </a:r>
          </a:p>
          <a:p>
            <a:endParaRPr lang="en-US" dirty="0"/>
          </a:p>
          <a:p>
            <a:endParaRPr lang="en-US" dirty="0"/>
          </a:p>
        </p:txBody>
      </p:sp>
      <p:pic>
        <p:nvPicPr>
          <p:cNvPr id="2050" name="Picture 2" descr="C:\Users\Daniel\Downloads\DRRP_Map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9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399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179637"/>
            <a:ext cx="8534400" cy="4144963"/>
          </a:xfrm>
        </p:spPr>
        <p:txBody>
          <a:bodyPr>
            <a:normAutofit lnSpcReduction="10000"/>
          </a:bodyPr>
          <a:lstStyle/>
          <a:p>
            <a:pPr marL="0" indent="0">
              <a:buNone/>
            </a:pPr>
            <a:r>
              <a:rPr lang="en-US" sz="3600" b="1" dirty="0" smtClean="0">
                <a:solidFill>
                  <a:srgbClr val="0070C0"/>
                </a:solidFill>
                <a:latin typeface="Calisto MT" panose="02040603050505030304" pitchFamily="18" charset="0"/>
              </a:rPr>
              <a:t>A  shared problem recognized in 2009:</a:t>
            </a:r>
          </a:p>
          <a:p>
            <a:pPr marL="0" indent="0">
              <a:buNone/>
            </a:pPr>
            <a:endParaRPr lang="en-US" sz="900" b="1" dirty="0" smtClean="0">
              <a:solidFill>
                <a:srgbClr val="0070C0"/>
              </a:solidFill>
              <a:latin typeface="Calisto MT" panose="02040603050505030304" pitchFamily="18" charset="0"/>
            </a:endParaRPr>
          </a:p>
          <a:p>
            <a:r>
              <a:rPr lang="en-US" sz="3600" dirty="0" smtClean="0">
                <a:latin typeface="Calisto MT" panose="02040603050505030304" pitchFamily="18" charset="0"/>
              </a:rPr>
              <a:t>Along nearly 200 miles of the Dolores River, noxious weeds had displaced </a:t>
            </a:r>
            <a:r>
              <a:rPr lang="en-US" sz="3600" dirty="0">
                <a:latin typeface="Calisto MT" panose="02040603050505030304" pitchFamily="18" charset="0"/>
              </a:rPr>
              <a:t>native plant communities, impaired wildlife habitat and forage, hindered recreational opportunities, and increased risks associated with wildfire. </a:t>
            </a:r>
          </a:p>
          <a:p>
            <a:endParaRPr lang="en-US" dirty="0"/>
          </a:p>
        </p:txBody>
      </p:sp>
      <p:pic>
        <p:nvPicPr>
          <p:cNvPr id="4" name="Picture 2" descr="Z:\Photos\Dolores_River_Partnership\Gateway_2013_10_18\Autumn_along_the_Do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40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524000"/>
          </a:xfrm>
        </p:spPr>
        <p:txBody>
          <a:bodyPr>
            <a:noAutofit/>
          </a:bodyPr>
          <a:lstStyle/>
          <a:p>
            <a:r>
              <a:rPr lang="en-US" sz="2200" b="1" u="sng" dirty="0" smtClean="0">
                <a:solidFill>
                  <a:srgbClr val="0070C0"/>
                </a:solidFill>
                <a:latin typeface="Calisto MT" panose="02040603050505030304" pitchFamily="18" charset="0"/>
              </a:rPr>
              <a:t>DRRP Vision</a:t>
            </a:r>
            <a:r>
              <a:rPr lang="en-US" sz="2200" dirty="0" smtClean="0">
                <a:latin typeface="Calisto MT" panose="02040603050505030304" pitchFamily="18" charset="0"/>
              </a:rPr>
              <a:t>: The </a:t>
            </a:r>
            <a:r>
              <a:rPr lang="en-US" sz="2200" dirty="0">
                <a:latin typeface="Calisto MT" panose="02040603050505030304" pitchFamily="18" charset="0"/>
              </a:rPr>
              <a:t>Dolores River watershed </a:t>
            </a:r>
            <a:r>
              <a:rPr lang="en-US" sz="2200" dirty="0" smtClean="0">
                <a:latin typeface="Calisto MT" panose="02040603050505030304" pitchFamily="18" charset="0"/>
              </a:rPr>
              <a:t>is dominated </a:t>
            </a:r>
            <a:r>
              <a:rPr lang="en-US" sz="2200" dirty="0">
                <a:latin typeface="Calisto MT" panose="02040603050505030304" pitchFamily="18" charset="0"/>
              </a:rPr>
              <a:t>by native vegetation, where the threats from tamarisk and other associated invasive species have been mitigated and the riparian areas of the watershed continue to become more naturally functioning, self-sustaining, diverse, and resilient over time.</a:t>
            </a:r>
          </a:p>
        </p:txBody>
      </p:sp>
      <p:pic>
        <p:nvPicPr>
          <p:cNvPr id="3074" name="Picture 2" descr="Z:\Photos\Dolores_River_Partnership\Corps_in_Bedrock_TNC_Global_Board_Visit_06_19_2013\All by Erika Nortemann at TNC\Dolores-River\ELN_130619-002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11313"/>
          <a:stretch/>
        </p:blipFill>
        <p:spPr bwMode="auto">
          <a:xfrm>
            <a:off x="0" y="0"/>
            <a:ext cx="9144000" cy="456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06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8229600" cy="1143000"/>
          </a:xfrm>
        </p:spPr>
        <p:txBody>
          <a:bodyPr>
            <a:normAutofit/>
          </a:bodyPr>
          <a:lstStyle/>
          <a:p>
            <a:r>
              <a:rPr lang="en-US" sz="4000" b="1" dirty="0" smtClean="0">
                <a:solidFill>
                  <a:srgbClr val="0070C0"/>
                </a:solidFill>
                <a:latin typeface="Calisto MT" panose="02040603050505030304" pitchFamily="18" charset="0"/>
              </a:rPr>
              <a:t>4 Shared Partnership Goals:</a:t>
            </a:r>
            <a:endParaRPr lang="en-US" sz="4000" b="1" dirty="0">
              <a:solidFill>
                <a:srgbClr val="0070C0"/>
              </a:solidFill>
              <a:latin typeface="Calisto MT" panose="02040603050505030304" pitchFamily="18" charset="0"/>
            </a:endParaRPr>
          </a:p>
        </p:txBody>
      </p:sp>
      <p:sp>
        <p:nvSpPr>
          <p:cNvPr id="3" name="Content Placeholder 2"/>
          <p:cNvSpPr>
            <a:spLocks noGrp="1"/>
          </p:cNvSpPr>
          <p:nvPr>
            <p:ph idx="1"/>
          </p:nvPr>
        </p:nvSpPr>
        <p:spPr>
          <a:xfrm>
            <a:off x="533400" y="2941637"/>
            <a:ext cx="8610600" cy="3763963"/>
          </a:xfrm>
        </p:spPr>
        <p:txBody>
          <a:bodyPr>
            <a:normAutofit fontScale="92500"/>
          </a:bodyPr>
          <a:lstStyle/>
          <a:p>
            <a:pPr>
              <a:lnSpc>
                <a:spcPct val="150000"/>
              </a:lnSpc>
            </a:pPr>
            <a:r>
              <a:rPr lang="en-US" sz="2800" b="1" dirty="0">
                <a:latin typeface="Calisto MT" panose="02040603050505030304" pitchFamily="18" charset="0"/>
              </a:rPr>
              <a:t>Ecological Goals: </a:t>
            </a:r>
            <a:r>
              <a:rPr lang="en-US" sz="2800" dirty="0">
                <a:latin typeface="Calisto MT" panose="02040603050505030304" pitchFamily="18" charset="0"/>
              </a:rPr>
              <a:t>enhanced plant </a:t>
            </a:r>
            <a:r>
              <a:rPr lang="en-US" sz="2800" dirty="0" smtClean="0">
                <a:latin typeface="Calisto MT" panose="02040603050505030304" pitchFamily="18" charset="0"/>
              </a:rPr>
              <a:t>communities</a:t>
            </a:r>
          </a:p>
          <a:p>
            <a:pPr>
              <a:lnSpc>
                <a:spcPct val="150000"/>
              </a:lnSpc>
            </a:pPr>
            <a:r>
              <a:rPr lang="en-US" sz="2800" b="1" dirty="0" smtClean="0">
                <a:latin typeface="Calisto MT" panose="02040603050505030304" pitchFamily="18" charset="0"/>
              </a:rPr>
              <a:t>Social </a:t>
            </a:r>
            <a:r>
              <a:rPr lang="en-US" sz="2800" b="1" dirty="0">
                <a:latin typeface="Calisto MT" panose="02040603050505030304" pitchFamily="18" charset="0"/>
              </a:rPr>
              <a:t>Goals: </a:t>
            </a:r>
            <a:r>
              <a:rPr lang="en-US" sz="2800" dirty="0">
                <a:latin typeface="Calisto MT" panose="02040603050505030304" pitchFamily="18" charset="0"/>
              </a:rPr>
              <a:t>youth, public safety, and aesthetics</a:t>
            </a:r>
          </a:p>
          <a:p>
            <a:pPr>
              <a:lnSpc>
                <a:spcPct val="150000"/>
              </a:lnSpc>
            </a:pPr>
            <a:r>
              <a:rPr lang="en-US" sz="2800" b="1" dirty="0">
                <a:latin typeface="Calisto MT" panose="02040603050505030304" pitchFamily="18" charset="0"/>
              </a:rPr>
              <a:t>Economic Goals: </a:t>
            </a:r>
            <a:r>
              <a:rPr lang="en-US" sz="2800" dirty="0">
                <a:latin typeface="Calisto MT" panose="02040603050505030304" pitchFamily="18" charset="0"/>
              </a:rPr>
              <a:t>employment, local investments, efficiency, and recreation</a:t>
            </a:r>
          </a:p>
          <a:p>
            <a:pPr>
              <a:lnSpc>
                <a:spcPct val="150000"/>
              </a:lnSpc>
            </a:pPr>
            <a:r>
              <a:rPr lang="en-US" sz="2800" b="1" dirty="0">
                <a:latin typeface="Calisto MT" panose="02040603050505030304" pitchFamily="18" charset="0"/>
              </a:rPr>
              <a:t>Management Goals: </a:t>
            </a:r>
            <a:r>
              <a:rPr lang="en-US" sz="2800" dirty="0">
                <a:latin typeface="Calisto MT" panose="02040603050505030304" pitchFamily="18" charset="0"/>
              </a:rPr>
              <a:t>learning, sharing, and improving</a:t>
            </a:r>
          </a:p>
        </p:txBody>
      </p:sp>
      <p:pic>
        <p:nvPicPr>
          <p:cNvPr id="4" name="Picture 2" descr="Z:\Photos\Dolores_River_Partnership\Gateway_2013_10_18\Autumn_along_the_Do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47"/>
          <a:stretch/>
        </p:blipFill>
        <p:spPr bwMode="auto">
          <a:xfrm>
            <a:off x="0" y="0"/>
            <a:ext cx="9144000" cy="18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351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t="10900"/>
          <a:stretch/>
        </p:blipFill>
        <p:spPr>
          <a:xfrm>
            <a:off x="0" y="4267200"/>
            <a:ext cx="9144000" cy="2590800"/>
          </a:xfrm>
          <a:prstGeom prst="rect">
            <a:avLst/>
          </a:prstGeom>
          <a:ln>
            <a:solidFill>
              <a:schemeClr val="tx1"/>
            </a:solidFill>
          </a:ln>
        </p:spPr>
      </p:pic>
      <p:sp>
        <p:nvSpPr>
          <p:cNvPr id="4" name="TextBox 3"/>
          <p:cNvSpPr txBox="1"/>
          <p:nvPr/>
        </p:nvSpPr>
        <p:spPr>
          <a:xfrm>
            <a:off x="152400" y="228600"/>
            <a:ext cx="8839200" cy="1815882"/>
          </a:xfrm>
          <a:prstGeom prst="rect">
            <a:avLst/>
          </a:prstGeom>
          <a:noFill/>
        </p:spPr>
        <p:txBody>
          <a:bodyPr wrap="square" rtlCol="0">
            <a:spAutoFit/>
          </a:bodyPr>
          <a:lstStyle/>
          <a:p>
            <a:pPr algn="ctr"/>
            <a:r>
              <a:rPr lang="en-US" sz="2500" b="1" dirty="0" smtClean="0">
                <a:solidFill>
                  <a:srgbClr val="0070C0"/>
                </a:solidFill>
                <a:latin typeface="Calisto MT" panose="02040603050505030304" pitchFamily="18" charset="0"/>
              </a:rPr>
              <a:t>20 Signatories to MOU (below), plus many new partners since</a:t>
            </a:r>
          </a:p>
          <a:p>
            <a:pPr algn="ctr"/>
            <a:endParaRPr lang="en-US" sz="2500" b="1" dirty="0">
              <a:latin typeface="Calisto MT" panose="02040603050505030304" pitchFamily="18" charset="0"/>
            </a:endParaRPr>
          </a:p>
          <a:p>
            <a:pPr algn="ctr"/>
            <a:endParaRPr lang="en-US" sz="2800" b="1" dirty="0" smtClean="0">
              <a:latin typeface="Calisto MT" panose="02040603050505030304" pitchFamily="18" charset="0"/>
            </a:endParaRPr>
          </a:p>
          <a:p>
            <a:endParaRPr lang="en-US" dirty="0">
              <a:latin typeface="Calisto MT" panose="02040603050505030304" pitchFamily="18" charset="0"/>
            </a:endParaRPr>
          </a:p>
          <a:p>
            <a:r>
              <a:rPr lang="en-US" sz="1400" dirty="0" smtClean="0"/>
              <a:t>				</a:t>
            </a:r>
            <a:endParaRPr lang="en-US" sz="1400" dirty="0"/>
          </a:p>
        </p:txBody>
      </p:sp>
      <p:sp>
        <p:nvSpPr>
          <p:cNvPr id="5" name="TextBox 4"/>
          <p:cNvSpPr txBox="1"/>
          <p:nvPr/>
        </p:nvSpPr>
        <p:spPr>
          <a:xfrm>
            <a:off x="152400" y="762000"/>
            <a:ext cx="8839200" cy="3748719"/>
          </a:xfrm>
          <a:prstGeom prst="rect">
            <a:avLst/>
          </a:prstGeom>
          <a:noFill/>
        </p:spPr>
        <p:txBody>
          <a:bodyPr wrap="square" numCol="2" rtlCol="0">
            <a:spAutoFit/>
          </a:bodyPr>
          <a:lstStyle/>
          <a:p>
            <a:pPr marL="285750" lvl="0" indent="-285750">
              <a:lnSpc>
                <a:spcPct val="120000"/>
              </a:lnSpc>
              <a:buFont typeface="Arial" panose="020B0604020202020204" pitchFamily="34" charset="0"/>
              <a:buChar char="•"/>
            </a:pPr>
            <a:r>
              <a:rPr lang="en-US" dirty="0">
                <a:latin typeface="Calisto MT" panose="02040603050505030304" pitchFamily="18" charset="0"/>
              </a:rPr>
              <a:t>Bureau of Land </a:t>
            </a:r>
            <a:r>
              <a:rPr lang="en-US" dirty="0" smtClean="0">
                <a:latin typeface="Calisto MT" panose="02040603050505030304" pitchFamily="18" charset="0"/>
              </a:rPr>
              <a:t>Management:            </a:t>
            </a:r>
            <a:r>
              <a:rPr lang="en-US" dirty="0" err="1" smtClean="0">
                <a:latin typeface="Calisto MT" panose="02040603050505030304" pitchFamily="18" charset="0"/>
              </a:rPr>
              <a:t>Tres</a:t>
            </a:r>
            <a:r>
              <a:rPr lang="en-US" dirty="0" smtClean="0">
                <a:latin typeface="Calisto MT" panose="02040603050505030304" pitchFamily="18" charset="0"/>
              </a:rPr>
              <a:t> </a:t>
            </a:r>
            <a:r>
              <a:rPr lang="en-US" dirty="0">
                <a:latin typeface="Calisto MT" panose="02040603050505030304" pitchFamily="18" charset="0"/>
              </a:rPr>
              <a:t>Rios, </a:t>
            </a:r>
            <a:r>
              <a:rPr lang="en-US" dirty="0" smtClean="0">
                <a:latin typeface="Calisto MT" panose="02040603050505030304" pitchFamily="18" charset="0"/>
              </a:rPr>
              <a:t>Uncompahgre, Grand </a:t>
            </a:r>
            <a:r>
              <a:rPr lang="en-US" dirty="0">
                <a:latin typeface="Calisto MT" panose="02040603050505030304" pitchFamily="18" charset="0"/>
              </a:rPr>
              <a:t>Junction, </a:t>
            </a:r>
            <a:r>
              <a:rPr lang="en-US" dirty="0" smtClean="0">
                <a:latin typeface="Calisto MT" panose="02040603050505030304" pitchFamily="18" charset="0"/>
              </a:rPr>
              <a:t>and </a:t>
            </a:r>
            <a:r>
              <a:rPr lang="en-US" dirty="0">
                <a:latin typeface="Calisto MT" panose="02040603050505030304" pitchFamily="18" charset="0"/>
              </a:rPr>
              <a:t>Moab Field </a:t>
            </a:r>
            <a:r>
              <a:rPr lang="en-US" dirty="0" smtClean="0">
                <a:latin typeface="Calisto MT" panose="02040603050505030304" pitchFamily="18" charset="0"/>
              </a:rPr>
              <a:t>Offices;</a:t>
            </a: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Colorado </a:t>
            </a:r>
            <a:r>
              <a:rPr lang="en-US" dirty="0">
                <a:latin typeface="Calisto MT" panose="02040603050505030304" pitchFamily="18" charset="0"/>
              </a:rPr>
              <a:t>Parks and </a:t>
            </a:r>
            <a:r>
              <a:rPr lang="en-US" dirty="0" smtClean="0">
                <a:latin typeface="Calisto MT" panose="02040603050505030304" pitchFamily="18" charset="0"/>
              </a:rPr>
              <a:t>Wildlife;</a:t>
            </a: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Counties </a:t>
            </a:r>
            <a:r>
              <a:rPr lang="en-US" dirty="0">
                <a:latin typeface="Calisto MT" panose="02040603050505030304" pitchFamily="18" charset="0"/>
              </a:rPr>
              <a:t>of Dolores, </a:t>
            </a:r>
            <a:r>
              <a:rPr lang="en-US" dirty="0" smtClean="0">
                <a:latin typeface="Calisto MT" panose="02040603050505030304" pitchFamily="18" charset="0"/>
              </a:rPr>
              <a:t>CO, San </a:t>
            </a:r>
            <a:r>
              <a:rPr lang="en-US" dirty="0">
                <a:latin typeface="Calisto MT" panose="02040603050505030304" pitchFamily="18" charset="0"/>
              </a:rPr>
              <a:t>Miguel, </a:t>
            </a:r>
            <a:r>
              <a:rPr lang="en-US" dirty="0" smtClean="0">
                <a:latin typeface="Calisto MT" panose="02040603050505030304" pitchFamily="18" charset="0"/>
              </a:rPr>
              <a:t>CO, Montrose, CO,  </a:t>
            </a:r>
            <a:r>
              <a:rPr lang="en-US" dirty="0">
                <a:latin typeface="Calisto MT" panose="02040603050505030304" pitchFamily="18" charset="0"/>
              </a:rPr>
              <a:t>Mesa</a:t>
            </a:r>
            <a:r>
              <a:rPr lang="en-US" dirty="0" smtClean="0">
                <a:latin typeface="Calisto MT" panose="02040603050505030304" pitchFamily="18" charset="0"/>
              </a:rPr>
              <a:t>, CO, </a:t>
            </a:r>
            <a:r>
              <a:rPr lang="en-US" dirty="0">
                <a:latin typeface="Calisto MT" panose="02040603050505030304" pitchFamily="18" charset="0"/>
              </a:rPr>
              <a:t>and </a:t>
            </a:r>
            <a:r>
              <a:rPr lang="en-US" dirty="0" smtClean="0">
                <a:latin typeface="Calisto MT" panose="02040603050505030304" pitchFamily="18" charset="0"/>
              </a:rPr>
              <a:t>Grand, UT;</a:t>
            </a: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Four </a:t>
            </a:r>
            <a:r>
              <a:rPr lang="en-US" dirty="0">
                <a:latin typeface="Calisto MT" panose="02040603050505030304" pitchFamily="18" charset="0"/>
              </a:rPr>
              <a:t>Corners </a:t>
            </a:r>
            <a:r>
              <a:rPr lang="en-US" dirty="0" smtClean="0">
                <a:latin typeface="Calisto MT" panose="02040603050505030304" pitchFamily="18" charset="0"/>
              </a:rPr>
              <a:t>School - Canyon Country </a:t>
            </a:r>
            <a:r>
              <a:rPr lang="en-US" dirty="0">
                <a:latin typeface="Calisto MT" panose="02040603050505030304" pitchFamily="18" charset="0"/>
              </a:rPr>
              <a:t>Youth </a:t>
            </a:r>
            <a:r>
              <a:rPr lang="en-US" dirty="0" smtClean="0">
                <a:latin typeface="Calisto MT" panose="02040603050505030304" pitchFamily="18" charset="0"/>
              </a:rPr>
              <a:t>Corps; </a:t>
            </a:r>
            <a:endParaRPr lang="en-US" dirty="0">
              <a:latin typeface="Calisto MT" panose="02040603050505030304" pitchFamily="18" charset="0"/>
            </a:endParaRP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Natural Resources Conservation Service;</a:t>
            </a:r>
          </a:p>
          <a:p>
            <a:pPr marL="285750" lvl="0" indent="-285750">
              <a:lnSpc>
                <a:spcPct val="120000"/>
              </a:lnSpc>
              <a:buFont typeface="Arial" panose="020B0604020202020204" pitchFamily="34" charset="0"/>
              <a:buChar char="•"/>
            </a:pPr>
            <a:endParaRPr lang="en-US" dirty="0" smtClean="0">
              <a:latin typeface="Calisto MT" panose="02040603050505030304" pitchFamily="18" charset="0"/>
            </a:endParaRP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Rocky </a:t>
            </a:r>
            <a:r>
              <a:rPr lang="en-US" dirty="0">
                <a:latin typeface="Calisto MT" panose="02040603050505030304" pitchFamily="18" charset="0"/>
              </a:rPr>
              <a:t>Mountain Bird </a:t>
            </a:r>
            <a:r>
              <a:rPr lang="en-US" dirty="0" smtClean="0">
                <a:latin typeface="Calisto MT" panose="02040603050505030304" pitchFamily="18" charset="0"/>
              </a:rPr>
              <a:t>Observatory;</a:t>
            </a: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Southwest </a:t>
            </a:r>
            <a:r>
              <a:rPr lang="en-US" dirty="0">
                <a:latin typeface="Calisto MT" panose="02040603050505030304" pitchFamily="18" charset="0"/>
              </a:rPr>
              <a:t>Conservation Corps; </a:t>
            </a:r>
            <a:endParaRPr lang="en-US" dirty="0" smtClean="0">
              <a:latin typeface="Calisto MT" panose="02040603050505030304" pitchFamily="18" charset="0"/>
            </a:endParaRP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Tamarisk </a:t>
            </a:r>
            <a:r>
              <a:rPr lang="en-US" dirty="0">
                <a:latin typeface="Calisto MT" panose="02040603050505030304" pitchFamily="18" charset="0"/>
              </a:rPr>
              <a:t>Coalition; </a:t>
            </a:r>
            <a:endParaRPr lang="en-US" dirty="0" smtClean="0">
              <a:latin typeface="Calisto MT" panose="02040603050505030304" pitchFamily="18" charset="0"/>
            </a:endParaRP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The Nature Conservancy; </a:t>
            </a:r>
          </a:p>
          <a:p>
            <a:pPr marL="285750" indent="-285750">
              <a:lnSpc>
                <a:spcPct val="120000"/>
              </a:lnSpc>
              <a:buFont typeface="Arial" panose="020B0604020202020204" pitchFamily="34" charset="0"/>
              <a:buChar char="•"/>
            </a:pPr>
            <a:r>
              <a:rPr lang="en-US" dirty="0" smtClean="0">
                <a:latin typeface="Calisto MT" panose="02040603050505030304" pitchFamily="18" charset="0"/>
              </a:rPr>
              <a:t>University of Utah – Rio Mesa Center;</a:t>
            </a: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U.S</a:t>
            </a:r>
            <a:r>
              <a:rPr lang="en-US" dirty="0">
                <a:latin typeface="Calisto MT" panose="02040603050505030304" pitchFamily="18" charset="0"/>
              </a:rPr>
              <a:t>. Fish and Wildlife Service, Partners for Fish and </a:t>
            </a:r>
            <a:r>
              <a:rPr lang="en-US" dirty="0" smtClean="0">
                <a:latin typeface="Calisto MT" panose="02040603050505030304" pitchFamily="18" charset="0"/>
              </a:rPr>
              <a:t>Wildlife;</a:t>
            </a: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Walton </a:t>
            </a:r>
            <a:r>
              <a:rPr lang="en-US" dirty="0">
                <a:latin typeface="Calisto MT" panose="02040603050505030304" pitchFamily="18" charset="0"/>
              </a:rPr>
              <a:t>Family Foundation; </a:t>
            </a:r>
            <a:endParaRPr lang="en-US" dirty="0" smtClean="0">
              <a:latin typeface="Calisto MT" panose="02040603050505030304" pitchFamily="18" charset="0"/>
            </a:endParaRPr>
          </a:p>
          <a:p>
            <a:pPr marL="285750" lvl="0" indent="-285750">
              <a:lnSpc>
                <a:spcPct val="120000"/>
              </a:lnSpc>
              <a:buFont typeface="Arial" panose="020B0604020202020204" pitchFamily="34" charset="0"/>
              <a:buChar char="•"/>
            </a:pPr>
            <a:r>
              <a:rPr lang="en-US" dirty="0" smtClean="0">
                <a:latin typeface="Calisto MT" panose="02040603050505030304" pitchFamily="18" charset="0"/>
              </a:rPr>
              <a:t>Western </a:t>
            </a:r>
            <a:r>
              <a:rPr lang="en-US" dirty="0">
                <a:latin typeface="Calisto MT" panose="02040603050505030304" pitchFamily="18" charset="0"/>
              </a:rPr>
              <a:t>Colorado Conservation Corps </a:t>
            </a:r>
          </a:p>
          <a:p>
            <a:pPr>
              <a:lnSpc>
                <a:spcPct val="120000"/>
              </a:lnSpc>
            </a:pPr>
            <a:endParaRPr lang="en-US" dirty="0">
              <a:latin typeface="Calisto MT" panose="02040603050505030304" pitchFamily="18" charset="0"/>
            </a:endParaRPr>
          </a:p>
        </p:txBody>
      </p:sp>
    </p:spTree>
    <p:extLst>
      <p:ext uri="{BB962C8B-B14F-4D97-AF65-F5344CB8AC3E}">
        <p14:creationId xmlns:p14="http://schemas.microsoft.com/office/powerpoint/2010/main" val="12400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6600" y="381000"/>
            <a:ext cx="2554307" cy="584775"/>
          </a:xfrm>
          <a:prstGeom prst="rect">
            <a:avLst/>
          </a:prstGeom>
          <a:noFill/>
        </p:spPr>
        <p:txBody>
          <a:bodyPr wrap="square" rtlCol="0">
            <a:spAutoFit/>
          </a:bodyPr>
          <a:lstStyle/>
          <a:p>
            <a:pPr algn="ctr"/>
            <a:endParaRPr lang="en-US" sz="3200" b="1" dirty="0"/>
          </a:p>
        </p:txBody>
      </p:sp>
      <p:sp>
        <p:nvSpPr>
          <p:cNvPr id="9" name="TextBox 8"/>
          <p:cNvSpPr txBox="1"/>
          <p:nvPr/>
        </p:nvSpPr>
        <p:spPr>
          <a:xfrm>
            <a:off x="228600" y="5486400"/>
            <a:ext cx="8610600" cy="1138773"/>
          </a:xfrm>
          <a:prstGeom prst="rect">
            <a:avLst/>
          </a:prstGeom>
          <a:noFill/>
        </p:spPr>
        <p:txBody>
          <a:bodyPr wrap="square" rtlCol="0">
            <a:spAutoFit/>
          </a:bodyPr>
          <a:lstStyle/>
          <a:p>
            <a:pPr algn="ctr"/>
            <a:r>
              <a:rPr lang="en-US" sz="4000" b="1" dirty="0" smtClean="0">
                <a:solidFill>
                  <a:schemeClr val="bg1"/>
                </a:solidFill>
                <a:latin typeface="Calisto MT" panose="02040603050505030304" pitchFamily="18" charset="0"/>
              </a:rPr>
              <a:t>Corps: </a:t>
            </a:r>
            <a:r>
              <a:rPr lang="en-US" sz="2800" b="1" dirty="0" smtClean="0">
                <a:solidFill>
                  <a:schemeClr val="bg1"/>
                </a:solidFill>
                <a:latin typeface="Calisto MT" panose="02040603050505030304" pitchFamily="18" charset="0"/>
              </a:rPr>
              <a:t>Building Capacity, Creating Jobs, Fostering Stewardship, Future Conservation Leaders</a:t>
            </a:r>
            <a:endParaRPr lang="en-US" sz="2800" b="1" dirty="0">
              <a:solidFill>
                <a:schemeClr val="bg1"/>
              </a:solidFill>
              <a:latin typeface="Calisto MT" panose="02040603050505030304" pitchFamily="18" charset="0"/>
            </a:endParaRPr>
          </a:p>
        </p:txBody>
      </p:sp>
      <p:pic>
        <p:nvPicPr>
          <p:cNvPr id="10" name="Picture 9" descr="Southwest Cons Corps squa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059" y="2179320"/>
            <a:ext cx="1958741" cy="2011680"/>
          </a:xfrm>
          <a:prstGeom prst="rect">
            <a:avLst/>
          </a:prstGeom>
        </p:spPr>
      </p:pic>
      <p:pic>
        <p:nvPicPr>
          <p:cNvPr id="11" name="Picture 2" descr="http://westerncoloradoconservationcorps.community.officelive.com/images/ConservationCorps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112668" y="76200"/>
            <a:ext cx="1955132" cy="1905000"/>
          </a:xfrm>
          <a:prstGeom prst="rect">
            <a:avLst/>
          </a:prstGeom>
          <a:noFill/>
          <a:ln>
            <a:solidFill>
              <a:schemeClr val="tx1"/>
            </a:solidFill>
          </a:ln>
        </p:spPr>
      </p:pic>
      <p:pic>
        <p:nvPicPr>
          <p:cNvPr id="12" name="Picture 4" descr="Canyon Country Youth Cor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998" y="4389120"/>
            <a:ext cx="1905802" cy="2011680"/>
          </a:xfrm>
          <a:prstGeom prst="rect">
            <a:avLst/>
          </a:prstGeom>
          <a:noFill/>
          <a:ln>
            <a:solidFill>
              <a:schemeClr val="tx1"/>
            </a:solidFill>
          </a:ln>
        </p:spPr>
      </p:pic>
      <p:sp>
        <p:nvSpPr>
          <p:cNvPr id="3" name="Rectangle 2"/>
          <p:cNvSpPr/>
          <p:nvPr/>
        </p:nvSpPr>
        <p:spPr>
          <a:xfrm>
            <a:off x="228600" y="347008"/>
            <a:ext cx="6662058" cy="1938992"/>
          </a:xfrm>
          <a:prstGeom prst="rect">
            <a:avLst/>
          </a:prstGeom>
        </p:spPr>
        <p:txBody>
          <a:bodyPr wrap="square">
            <a:spAutoFit/>
          </a:bodyPr>
          <a:lstStyle/>
          <a:p>
            <a:r>
              <a:rPr lang="en-US" sz="3600" b="1" dirty="0" smtClean="0">
                <a:solidFill>
                  <a:srgbClr val="0070C0"/>
                </a:solidFill>
                <a:latin typeface="Calisto MT" panose="02040603050505030304" pitchFamily="18" charset="0"/>
              </a:rPr>
              <a:t>Conservation Corps Crews: </a:t>
            </a:r>
          </a:p>
          <a:p>
            <a:r>
              <a:rPr lang="en-US" sz="2800" dirty="0" smtClean="0">
                <a:latin typeface="Calisto MT" panose="02040603050505030304" pitchFamily="18" charset="0"/>
              </a:rPr>
              <a:t>Building Capacity, Creating Jobs, Fostering Stewardship, &amp; Developing Future Conservation Leaders</a:t>
            </a:r>
            <a:endParaRPr lang="en-US" sz="2800" dirty="0">
              <a:latin typeface="Calisto MT" panose="02040603050505030304" pitchFamily="18" charset="0"/>
            </a:endParaRPr>
          </a:p>
        </p:txBody>
      </p:sp>
      <p:pic>
        <p:nvPicPr>
          <p:cNvPr id="4098" name="Picture 2" descr="Z:\Photos\Dolores_River_Partnership\Spring_2013_Corps_Training\Seriou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2" t="8621" r="2572" b="17562"/>
          <a:stretch/>
        </p:blipFill>
        <p:spPr bwMode="auto">
          <a:xfrm>
            <a:off x="119743" y="2409812"/>
            <a:ext cx="6738257" cy="345758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9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6725" y="76200"/>
            <a:ext cx="8677275" cy="584775"/>
          </a:xfrm>
          <a:prstGeom prst="rect">
            <a:avLst/>
          </a:prstGeom>
          <a:noFill/>
          <a:ln w="9525">
            <a:noFill/>
            <a:miter lim="800000"/>
            <a:headEnd/>
            <a:tailEnd/>
          </a:ln>
        </p:spPr>
        <p:txBody>
          <a:bodyPr wrap="square">
            <a:spAutoFit/>
          </a:bodyPr>
          <a:lstStyle/>
          <a:p>
            <a:pPr>
              <a:defRPr/>
            </a:pPr>
            <a:r>
              <a:rPr lang="en-US" sz="3200" b="1" dirty="0">
                <a:solidFill>
                  <a:srgbClr val="0070C0"/>
                </a:solidFill>
                <a:latin typeface="Calisto MT" panose="02040603050505030304" pitchFamily="18" charset="0"/>
              </a:rPr>
              <a:t>DRRP Organizational Diagram – March 2014</a:t>
            </a:r>
          </a:p>
        </p:txBody>
      </p:sp>
      <p:sp>
        <p:nvSpPr>
          <p:cNvPr id="5" name="Rounded Rectangle 4"/>
          <p:cNvSpPr/>
          <p:nvPr/>
        </p:nvSpPr>
        <p:spPr>
          <a:xfrm>
            <a:off x="2103438" y="963613"/>
            <a:ext cx="4648200" cy="1860550"/>
          </a:xfrm>
          <a:prstGeom prst="roundRect">
            <a:avLst/>
          </a:prstGeom>
          <a:solidFill>
            <a:schemeClr val="accent3">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a:t>Dolores River Restoration Partnership</a:t>
            </a:r>
          </a:p>
          <a:p>
            <a:pPr algn="ctr" fontAlgn="auto">
              <a:spcBef>
                <a:spcPts val="0"/>
              </a:spcBef>
              <a:spcAft>
                <a:spcPts val="0"/>
              </a:spcAft>
              <a:defRPr/>
            </a:pPr>
            <a:r>
              <a:rPr lang="en-US" dirty="0"/>
              <a:t>Public land managers, private landowners, </a:t>
            </a:r>
            <a:r>
              <a:rPr lang="en-US" dirty="0" smtClean="0"/>
              <a:t>universities, nonprofits</a:t>
            </a:r>
            <a:r>
              <a:rPr lang="en-US" dirty="0"/>
              <a:t>, technical experts, private foundations, and other stakeholders</a:t>
            </a:r>
          </a:p>
        </p:txBody>
      </p:sp>
      <p:sp>
        <p:nvSpPr>
          <p:cNvPr id="6" name="Rounded Rectangle 5"/>
          <p:cNvSpPr/>
          <p:nvPr/>
        </p:nvSpPr>
        <p:spPr>
          <a:xfrm>
            <a:off x="457200" y="3521075"/>
            <a:ext cx="2286000" cy="1905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a:t>Core Team </a:t>
            </a:r>
          </a:p>
          <a:p>
            <a:pPr algn="ctr" fontAlgn="auto">
              <a:spcBef>
                <a:spcPts val="0"/>
              </a:spcBef>
              <a:spcAft>
                <a:spcPts val="0"/>
              </a:spcAft>
              <a:defRPr/>
            </a:pPr>
            <a:r>
              <a:rPr lang="en-US" dirty="0"/>
              <a:t>BLM, TNC, TC, Conservation Corps, and Facilitator </a:t>
            </a:r>
          </a:p>
          <a:p>
            <a:pPr algn="ctr" fontAlgn="auto">
              <a:spcBef>
                <a:spcPts val="0"/>
              </a:spcBef>
              <a:spcAft>
                <a:spcPts val="0"/>
              </a:spcAft>
              <a:defRPr/>
            </a:pPr>
            <a:endParaRPr lang="en-US" dirty="0"/>
          </a:p>
        </p:txBody>
      </p:sp>
      <p:cxnSp>
        <p:nvCxnSpPr>
          <p:cNvPr id="8" name="Straight Arrow Connector 7"/>
          <p:cNvCxnSpPr/>
          <p:nvPr/>
        </p:nvCxnSpPr>
        <p:spPr bwMode="auto">
          <a:xfrm flipV="1">
            <a:off x="1371600" y="2247900"/>
            <a:ext cx="719138" cy="127317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67" name="TextBox 11"/>
          <p:cNvSpPr txBox="1">
            <a:spLocks noChangeArrowheads="1"/>
          </p:cNvSpPr>
          <p:nvPr/>
        </p:nvSpPr>
        <p:spPr bwMode="auto">
          <a:xfrm>
            <a:off x="1600200" y="3009900"/>
            <a:ext cx="1373188" cy="369888"/>
          </a:xfrm>
          <a:prstGeom prst="rect">
            <a:avLst/>
          </a:prstGeom>
          <a:noFill/>
          <a:ln w="9525">
            <a:noFill/>
            <a:miter lim="800000"/>
            <a:headEnd/>
            <a:tailEnd/>
          </a:ln>
        </p:spPr>
        <p:txBody>
          <a:bodyPr>
            <a:spAutoFit/>
          </a:bodyPr>
          <a:lstStyle/>
          <a:p>
            <a:pPr>
              <a:defRPr/>
            </a:pPr>
            <a:r>
              <a:rPr lang="en-US" b="1" dirty="0">
                <a:solidFill>
                  <a:schemeClr val="accent1">
                    <a:lumMod val="75000"/>
                  </a:schemeClr>
                </a:solidFill>
                <a:latin typeface="Calibri" pitchFamily="34" charset="0"/>
              </a:rPr>
              <a:t>Advisory</a:t>
            </a:r>
          </a:p>
        </p:txBody>
      </p:sp>
      <p:sp>
        <p:nvSpPr>
          <p:cNvPr id="13" name="Rounded Rectangle 12"/>
          <p:cNvSpPr/>
          <p:nvPr/>
        </p:nvSpPr>
        <p:spPr>
          <a:xfrm>
            <a:off x="4819650" y="4559300"/>
            <a:ext cx="3124200" cy="17319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a:t>Subcommittees</a:t>
            </a:r>
          </a:p>
          <a:p>
            <a:pPr algn="ctr" fontAlgn="auto">
              <a:spcBef>
                <a:spcPts val="0"/>
              </a:spcBef>
              <a:spcAft>
                <a:spcPts val="0"/>
              </a:spcAft>
              <a:defRPr/>
            </a:pPr>
            <a:r>
              <a:rPr lang="en-US" dirty="0"/>
              <a:t>Implementation</a:t>
            </a:r>
          </a:p>
          <a:p>
            <a:pPr algn="ctr" fontAlgn="auto">
              <a:spcBef>
                <a:spcPts val="0"/>
              </a:spcBef>
              <a:spcAft>
                <a:spcPts val="0"/>
              </a:spcAft>
              <a:defRPr/>
            </a:pPr>
            <a:r>
              <a:rPr lang="en-US" dirty="0"/>
              <a:t>Science &amp;Monitoring</a:t>
            </a:r>
          </a:p>
          <a:p>
            <a:pPr algn="ctr" fontAlgn="auto">
              <a:spcBef>
                <a:spcPts val="0"/>
              </a:spcBef>
              <a:spcAft>
                <a:spcPts val="0"/>
              </a:spcAft>
              <a:defRPr/>
            </a:pPr>
            <a:r>
              <a:rPr lang="en-US" dirty="0"/>
              <a:t>Funding</a:t>
            </a:r>
          </a:p>
          <a:p>
            <a:pPr algn="ctr" fontAlgn="auto">
              <a:spcBef>
                <a:spcPts val="0"/>
              </a:spcBef>
              <a:spcAft>
                <a:spcPts val="0"/>
              </a:spcAft>
              <a:defRPr/>
            </a:pPr>
            <a:r>
              <a:rPr lang="en-US" dirty="0"/>
              <a:t>Outreach &amp;Education</a:t>
            </a:r>
          </a:p>
        </p:txBody>
      </p:sp>
      <p:cxnSp>
        <p:nvCxnSpPr>
          <p:cNvPr id="17" name="Straight Arrow Connector 16"/>
          <p:cNvCxnSpPr/>
          <p:nvPr/>
        </p:nvCxnSpPr>
        <p:spPr>
          <a:xfrm flipH="1">
            <a:off x="7296150" y="3429000"/>
            <a:ext cx="876300" cy="11303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1"/>
          </p:cNvCxnSpPr>
          <p:nvPr/>
        </p:nvCxnSpPr>
        <p:spPr bwMode="auto">
          <a:xfrm>
            <a:off x="2743200" y="5051425"/>
            <a:ext cx="2076450" cy="37465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65" name="TextBox 22"/>
          <p:cNvSpPr txBox="1">
            <a:spLocks noChangeArrowheads="1"/>
          </p:cNvSpPr>
          <p:nvPr/>
        </p:nvSpPr>
        <p:spPr bwMode="auto">
          <a:xfrm>
            <a:off x="2438400" y="5410200"/>
            <a:ext cx="2514600" cy="646113"/>
          </a:xfrm>
          <a:prstGeom prst="rect">
            <a:avLst/>
          </a:prstGeom>
          <a:noFill/>
          <a:ln w="9525">
            <a:noFill/>
            <a:miter lim="800000"/>
            <a:headEnd/>
            <a:tailEnd/>
          </a:ln>
        </p:spPr>
        <p:txBody>
          <a:bodyPr>
            <a:spAutoFit/>
          </a:bodyPr>
          <a:lstStyle/>
          <a:p>
            <a:pPr>
              <a:defRPr/>
            </a:pPr>
            <a:r>
              <a:rPr lang="en-US" b="1" dirty="0">
                <a:solidFill>
                  <a:schemeClr val="accent1">
                    <a:lumMod val="75000"/>
                  </a:schemeClr>
                </a:solidFill>
                <a:latin typeface="Calibri" pitchFamily="34" charset="0"/>
              </a:rPr>
              <a:t>Coordinates across &amp;</a:t>
            </a:r>
          </a:p>
          <a:p>
            <a:pPr>
              <a:defRPr/>
            </a:pPr>
            <a:r>
              <a:rPr lang="en-US" b="1" dirty="0">
                <a:solidFill>
                  <a:schemeClr val="accent1">
                    <a:lumMod val="75000"/>
                  </a:schemeClr>
                </a:solidFill>
                <a:latin typeface="Calibri" pitchFamily="34" charset="0"/>
              </a:rPr>
              <a:t>provides assistance</a:t>
            </a:r>
          </a:p>
        </p:txBody>
      </p:sp>
      <p:cxnSp>
        <p:nvCxnSpPr>
          <p:cNvPr id="29" name="Straight Arrow Connector 28"/>
          <p:cNvCxnSpPr>
            <a:stCxn id="58" idx="0"/>
          </p:cNvCxnSpPr>
          <p:nvPr/>
        </p:nvCxnSpPr>
        <p:spPr>
          <a:xfrm flipH="1" flipV="1">
            <a:off x="6705600" y="1828800"/>
            <a:ext cx="1028700" cy="7620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7010400" y="2590800"/>
            <a:ext cx="1447800" cy="838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Technical Experts</a:t>
            </a:r>
          </a:p>
        </p:txBody>
      </p:sp>
      <p:cxnSp>
        <p:nvCxnSpPr>
          <p:cNvPr id="16" name="Straight Arrow Connector 15"/>
          <p:cNvCxnSpPr/>
          <p:nvPr/>
        </p:nvCxnSpPr>
        <p:spPr>
          <a:xfrm flipH="1">
            <a:off x="900113" y="1371600"/>
            <a:ext cx="1203325" cy="214947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1"/>
          <p:cNvSpPr txBox="1">
            <a:spLocks noChangeArrowheads="1"/>
          </p:cNvSpPr>
          <p:nvPr/>
        </p:nvSpPr>
        <p:spPr bwMode="auto">
          <a:xfrm>
            <a:off x="357188" y="1944688"/>
            <a:ext cx="1373187" cy="646112"/>
          </a:xfrm>
          <a:prstGeom prst="rect">
            <a:avLst/>
          </a:prstGeom>
          <a:noFill/>
          <a:ln w="9525">
            <a:noFill/>
            <a:miter lim="800000"/>
            <a:headEnd/>
            <a:tailEnd/>
          </a:ln>
        </p:spPr>
        <p:txBody>
          <a:bodyPr>
            <a:spAutoFit/>
          </a:bodyPr>
          <a:lstStyle/>
          <a:p>
            <a:pPr>
              <a:defRPr/>
            </a:pPr>
            <a:r>
              <a:rPr lang="en-US" b="1" dirty="0">
                <a:solidFill>
                  <a:schemeClr val="accent1">
                    <a:lumMod val="75000"/>
                  </a:schemeClr>
                </a:solidFill>
                <a:latin typeface="Calibri" pitchFamily="34" charset="0"/>
              </a:rPr>
              <a:t>Provides Directives</a:t>
            </a:r>
          </a:p>
        </p:txBody>
      </p:sp>
      <p:sp>
        <p:nvSpPr>
          <p:cNvPr id="30" name="TextBox 11"/>
          <p:cNvSpPr txBox="1">
            <a:spLocks noChangeArrowheads="1"/>
          </p:cNvSpPr>
          <p:nvPr/>
        </p:nvSpPr>
        <p:spPr bwMode="auto">
          <a:xfrm>
            <a:off x="3322638" y="4257675"/>
            <a:ext cx="1373187" cy="646113"/>
          </a:xfrm>
          <a:prstGeom prst="rect">
            <a:avLst/>
          </a:prstGeom>
          <a:noFill/>
          <a:ln w="9525">
            <a:noFill/>
            <a:miter lim="800000"/>
            <a:headEnd/>
            <a:tailEnd/>
          </a:ln>
        </p:spPr>
        <p:txBody>
          <a:bodyPr>
            <a:spAutoFit/>
          </a:bodyPr>
          <a:lstStyle/>
          <a:p>
            <a:pPr>
              <a:defRPr/>
            </a:pPr>
            <a:r>
              <a:rPr lang="en-US" b="1" dirty="0">
                <a:solidFill>
                  <a:schemeClr val="accent1">
                    <a:lumMod val="75000"/>
                  </a:schemeClr>
                </a:solidFill>
                <a:latin typeface="Calibri" pitchFamily="34" charset="0"/>
              </a:rPr>
              <a:t>Seeks guidance</a:t>
            </a:r>
          </a:p>
        </p:txBody>
      </p:sp>
      <p:cxnSp>
        <p:nvCxnSpPr>
          <p:cNvPr id="32" name="Straight Arrow Connector 31"/>
          <p:cNvCxnSpPr/>
          <p:nvPr/>
        </p:nvCxnSpPr>
        <p:spPr>
          <a:xfrm flipH="1" flipV="1">
            <a:off x="2743200" y="4846638"/>
            <a:ext cx="2076450" cy="20478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530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673</Words>
  <Application>Microsoft Office PowerPoint</Application>
  <PresentationFormat>On-screen Show (4:3)</PresentationFormat>
  <Paragraphs>111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DRRP Vision: The Dolores River watershed is dominated by native vegetation, where the threats from tamarisk and other associated invasive species have been mitigated and the riparian areas of the watershed continue to become more naturally functioning, self-sustaining, diverse, and resilient over time.</vt:lpstr>
      <vt:lpstr>4 Shared Partnership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cp:lastModifiedBy>
  <cp:revision>91</cp:revision>
  <dcterms:created xsi:type="dcterms:W3CDTF">2014-04-24T19:42:43Z</dcterms:created>
  <dcterms:modified xsi:type="dcterms:W3CDTF">2014-05-15T21:22:26Z</dcterms:modified>
</cp:coreProperties>
</file>